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標題及圖表或組織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SmartArt 版面配置區 2"/>
          <p:cNvSpPr>
            <a:spLocks noGrp="1"/>
          </p:cNvSpPr>
          <p:nvPr>
            <p:ph type="dgm" idx="1"/>
          </p:nvPr>
        </p:nvSpPr>
        <p:spPr>
          <a:xfrm>
            <a:off x="476250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BD6D-A3C8-4837-BE79-15FD8073A8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8.png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F3CFA-D4A3-48C5-9158-CE04F6AF0D58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04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全球化企業電子化應用</a:t>
            </a:r>
            <a:br>
              <a:rPr lang="zh-TW" altLang="en-US" sz="3600" smtClean="0"/>
            </a:br>
            <a:r>
              <a:rPr lang="en-US" altLang="zh-TW" sz="3600" smtClean="0">
                <a:ea typeface="新細明體" pitchFamily="18" charset="-120"/>
              </a:rPr>
              <a:t>Global e-Business </a:t>
            </a:r>
          </a:p>
        </p:txBody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459787" cy="3392487"/>
          </a:xfrm>
        </p:spPr>
        <p:txBody>
          <a:bodyPr/>
          <a:lstStyle/>
          <a:p>
            <a:pPr eaLnBrk="1" hangingPunct="1"/>
            <a:r>
              <a:rPr lang="zh-TW" altLang="en-US" smtClean="0"/>
              <a:t>全球化公司所開發的資訊科技應用，倚靠著他們的企業電子化與</a:t>
            </a:r>
            <a:r>
              <a:rPr lang="en-US" altLang="zh-TW" smtClean="0"/>
              <a:t>IT</a:t>
            </a:r>
            <a:r>
              <a:rPr lang="zh-TW" altLang="en-US" smtClean="0"/>
              <a:t>策略，以及他們在</a:t>
            </a:r>
            <a:r>
              <a:rPr lang="en-US" altLang="zh-TW" smtClean="0"/>
              <a:t>IT</a:t>
            </a:r>
            <a:r>
              <a:rPr lang="zh-TW" altLang="en-US" smtClean="0"/>
              <a:t>的專業知識與經驗。</a:t>
            </a:r>
          </a:p>
          <a:p>
            <a:pPr eaLnBrk="1" hangingPunct="1"/>
            <a:r>
              <a:rPr lang="en-US" altLang="zh-TW" smtClean="0"/>
              <a:t>IT</a:t>
            </a:r>
            <a:r>
              <a:rPr lang="zh-TW" altLang="en-US" smtClean="0"/>
              <a:t>應用也依賴各種</a:t>
            </a:r>
            <a:r>
              <a:rPr lang="zh-TW" altLang="en-US" b="1" smtClean="0"/>
              <a:t>全球化企業的驅動因素</a:t>
            </a:r>
            <a:r>
              <a:rPr lang="zh-TW" altLang="en-US" smtClean="0"/>
              <a:t>，其意思就是指，該產業與其競爭對手的本質與環境力量，所引發的企業需求。  </a:t>
            </a:r>
          </a:p>
        </p:txBody>
      </p:sp>
      <p:sp>
        <p:nvSpPr>
          <p:cNvPr id="138245" name="Text Box 4"/>
          <p:cNvSpPr txBox="1">
            <a:spLocks noChangeArrowheads="1"/>
          </p:cNvSpPr>
          <p:nvPr/>
        </p:nvSpPr>
        <p:spPr bwMode="auto">
          <a:xfrm>
            <a:off x="3203575" y="59499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1292FE-A9F5-4D8A-B42C-CBF8662579C9}" type="slidenum">
              <a:rPr lang="en-US" altLang="zh-TW"/>
              <a:pPr/>
              <a:t>10</a:t>
            </a:fld>
            <a:endParaRPr lang="en-US" altLang="zh-TW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23850" y="2060575"/>
          <a:ext cx="240665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點陣圖影像" r:id="rId3" imgW="1343212" imgH="457143" progId="PBrush">
                  <p:embed/>
                </p:oleObj>
              </mc:Choice>
              <mc:Fallback>
                <p:oleObj name="點陣圖影像" r:id="rId3" imgW="1343212" imgH="457143" progId="PBrus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060575"/>
                        <a:ext cx="240665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805113" y="2146300"/>
          <a:ext cx="32385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點陣圖影像" r:id="rId5" imgW="1580952" imgH="323981" progId="PBrush">
                  <p:embed/>
                </p:oleObj>
              </mc:Choice>
              <mc:Fallback>
                <p:oleObj name="點陣圖影像" r:id="rId5" imgW="1580952" imgH="323981" progId="PBrus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113" y="2146300"/>
                        <a:ext cx="323850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257550" y="3089275"/>
          <a:ext cx="2605088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點陣圖影像" r:id="rId7" imgW="1305107" imgH="466543" progId="PBrush">
                  <p:embed/>
                </p:oleObj>
              </mc:Choice>
              <mc:Fallback>
                <p:oleObj name="點陣圖影像" r:id="rId7" imgW="1305107" imgH="466543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3089275"/>
                        <a:ext cx="2605088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23850" y="3176588"/>
          <a:ext cx="268446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點陣圖影像" r:id="rId9" imgW="1371429" imgH="380852" progId="PBrush">
                  <p:embed/>
                </p:oleObj>
              </mc:Choice>
              <mc:Fallback>
                <p:oleObj name="點陣圖影像" r:id="rId9" imgW="1371429" imgH="380852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176588"/>
                        <a:ext cx="2684463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6592888" y="2139950"/>
          <a:ext cx="165576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點陣圖影像" r:id="rId11" imgW="1362265" imgH="476316" progId="PBrush">
                  <p:embed/>
                </p:oleObj>
              </mc:Choice>
              <mc:Fallback>
                <p:oleObj name="點陣圖影像" r:id="rId11" imgW="1362265" imgH="476316" progId="PBrush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2888" y="2139950"/>
                        <a:ext cx="1655762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2" name="Picture 7" descr="p_1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191250" y="3089275"/>
            <a:ext cx="2557463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684213" y="4652963"/>
            <a:ext cx="763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/>
              <a:t>Web 1.0 – </a:t>
            </a:r>
            <a:r>
              <a:rPr lang="zh-TW" altLang="en-US" sz="2400"/>
              <a:t>個人擁有帳號</a:t>
            </a:r>
          </a:p>
          <a:p>
            <a:r>
              <a:rPr lang="en-US" altLang="zh-TW" sz="2400"/>
              <a:t>Web 2.0 – </a:t>
            </a:r>
            <a:r>
              <a:rPr lang="zh-TW" altLang="en-US" sz="2400"/>
              <a:t>個人擁有一張臉 </a:t>
            </a:r>
            <a:r>
              <a:rPr lang="en-US" altLang="zh-TW" sz="2400"/>
              <a:t>: </a:t>
            </a:r>
            <a:r>
              <a:rPr lang="zh-TW" altLang="en-US" sz="2400"/>
              <a:t>影響力</a:t>
            </a:r>
            <a:r>
              <a:rPr lang="en-US" altLang="zh-TW" sz="2400"/>
              <a:t>, </a:t>
            </a:r>
            <a:r>
              <a:rPr lang="zh-TW" altLang="en-US" sz="2400"/>
              <a:t>社群與連結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1199B-8DE1-42B8-87C3-A4338CA44803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146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1341438"/>
            <a:ext cx="3168650" cy="2879725"/>
          </a:xfrm>
          <a:noFill/>
        </p:spPr>
        <p:txBody>
          <a:bodyPr/>
          <a:lstStyle/>
          <a:p>
            <a:pPr eaLnBrk="1" hangingPunct="1"/>
            <a:r>
              <a:rPr lang="zh-TW" altLang="en-US" sz="20000" b="1" smtClean="0">
                <a:solidFill>
                  <a:schemeClr val="accent2"/>
                </a:solidFill>
              </a:rPr>
              <a:t>？</a:t>
            </a:r>
          </a:p>
        </p:txBody>
      </p:sp>
      <p:sp>
        <p:nvSpPr>
          <p:cNvPr id="146436" name="Rectangle 3"/>
          <p:cNvSpPr>
            <a:spLocks noChangeArrowheads="1"/>
          </p:cNvSpPr>
          <p:nvPr/>
        </p:nvSpPr>
        <p:spPr bwMode="auto">
          <a:xfrm>
            <a:off x="2195513" y="4078288"/>
            <a:ext cx="44640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TW" sz="2400" b="1" dirty="0">
                <a:solidFill>
                  <a:srgbClr val="FF0000"/>
                </a:solidFill>
              </a:rPr>
              <a:t>web2.0</a:t>
            </a:r>
            <a:r>
              <a:rPr lang="zh-TW" altLang="en-US" sz="2400" b="1" dirty="0">
                <a:solidFill>
                  <a:srgbClr val="FF0000"/>
                </a:solidFill>
              </a:rPr>
              <a:t>的模樣</a:t>
            </a:r>
            <a:br>
              <a:rPr lang="zh-TW" altLang="en-US" sz="2400" b="1" dirty="0">
                <a:solidFill>
                  <a:srgbClr val="FF0000"/>
                </a:solidFill>
              </a:rPr>
            </a:br>
            <a:r>
              <a:rPr lang="zh-TW" altLang="en-US" sz="2400" b="1" dirty="0">
                <a:solidFill>
                  <a:srgbClr val="FF0000"/>
                </a:solidFill>
              </a:rPr>
              <a:t>誰也沒辦法說個清楚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51CA6-F0E1-4D0E-800E-0A066905D396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147459" name="Rectangle 2"/>
          <p:cNvSpPr>
            <a:spLocks noChangeArrowheads="1"/>
          </p:cNvSpPr>
          <p:nvPr/>
        </p:nvSpPr>
        <p:spPr bwMode="auto">
          <a:xfrm>
            <a:off x="2771775" y="1341438"/>
            <a:ext cx="31686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20000" b="1">
                <a:solidFill>
                  <a:schemeClr val="accent2"/>
                </a:solidFill>
              </a:rPr>
              <a:t>！</a:t>
            </a:r>
          </a:p>
        </p:txBody>
      </p:sp>
      <p:sp>
        <p:nvSpPr>
          <p:cNvPr id="147460" name="Rectangle 3"/>
          <p:cNvSpPr>
            <a:spLocks noChangeArrowheads="1"/>
          </p:cNvSpPr>
          <p:nvPr/>
        </p:nvSpPr>
        <p:spPr bwMode="auto">
          <a:xfrm>
            <a:off x="2195513" y="4078288"/>
            <a:ext cx="44640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2400" b="1" dirty="0">
                <a:solidFill>
                  <a:srgbClr val="FF0000"/>
                </a:solidFill>
              </a:rPr>
              <a:t>唯有</a:t>
            </a:r>
            <a:r>
              <a:rPr lang="en-US" altLang="zh-TW" sz="2400" b="1" dirty="0">
                <a:solidFill>
                  <a:srgbClr val="FF0000"/>
                </a:solidFill>
              </a:rPr>
              <a:t>--- </a:t>
            </a:r>
            <a:r>
              <a:rPr lang="zh-TW" altLang="en-US" sz="2400" b="1" dirty="0">
                <a:solidFill>
                  <a:srgbClr val="FF0000"/>
                </a:solidFill>
              </a:rPr>
              <a:t>開放。分享。</a:t>
            </a:r>
            <a:br>
              <a:rPr lang="zh-TW" altLang="en-US" sz="2400" b="1" dirty="0">
                <a:solidFill>
                  <a:srgbClr val="FF0000"/>
                </a:solidFill>
              </a:rPr>
            </a:br>
            <a:r>
              <a:rPr lang="zh-TW" altLang="en-US" sz="2400" b="1" dirty="0">
                <a:solidFill>
                  <a:srgbClr val="FF0000"/>
                </a:solidFill>
              </a:rPr>
              <a:t>共同描繪下一個驚歎號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7E3DF-13B9-48EB-AFFA-843B54F480C5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2560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Web 2.0</a:t>
            </a:r>
          </a:p>
        </p:txBody>
      </p:sp>
      <p:pic>
        <p:nvPicPr>
          <p:cNvPr id="14848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557338"/>
            <a:ext cx="7777163" cy="442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F649B-3083-4843-9A65-8E3F36F3C348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256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Social Networking Service</a:t>
            </a:r>
          </a:p>
        </p:txBody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Social Networking Service </a:t>
            </a:r>
            <a:r>
              <a:rPr lang="zh-TW" altLang="en-US" sz="2800" smtClean="0"/>
              <a:t>（簡稱</a:t>
            </a:r>
            <a:r>
              <a:rPr lang="en-US" altLang="zh-TW" sz="2800" smtClean="0"/>
              <a:t>SNS </a:t>
            </a:r>
            <a:r>
              <a:rPr lang="zh-TW" altLang="en-US" sz="2800" smtClean="0"/>
              <a:t>，社會化網路軟體）是</a:t>
            </a:r>
            <a:r>
              <a:rPr lang="en-US" altLang="zh-TW" sz="2800" smtClean="0"/>
              <a:t>Web 2.0 </a:t>
            </a:r>
            <a:r>
              <a:rPr lang="zh-TW" altLang="en-US" sz="2800" smtClean="0"/>
              <a:t>體系下的一個技術應用架構。</a:t>
            </a:r>
            <a:r>
              <a:rPr lang="en-US" altLang="zh-TW" sz="2800" smtClean="0"/>
              <a:t>SNS </a:t>
            </a:r>
            <a:r>
              <a:rPr lang="zh-TW" altLang="en-US" sz="2800" smtClean="0"/>
              <a:t>基於六度分隔理論運作，這個理論的通俗解釋是：</a:t>
            </a:r>
            <a:r>
              <a:rPr lang="zh-TW" altLang="en-US" sz="2800" smtClean="0">
                <a:latin typeface="標楷體" pitchFamily="65" charset="-120"/>
              </a:rPr>
              <a:t>“</a:t>
            </a:r>
            <a:r>
              <a:rPr lang="zh-TW" altLang="en-US" sz="2800" smtClean="0"/>
              <a:t>在人脈網路中，要結識任何一位陌生的朋友，中間最多只要通過六個朋友就可以達到目的。</a:t>
            </a:r>
            <a:r>
              <a:rPr lang="zh-TW" altLang="en-US" sz="2800" smtClean="0">
                <a:latin typeface="標楷體" pitchFamily="65" charset="-120"/>
              </a:rPr>
              <a:t>”</a:t>
            </a:r>
            <a:r>
              <a:rPr lang="zh-TW" altLang="en-US" sz="2800" smtClean="0"/>
              <a:t/>
            </a:r>
            <a:br>
              <a:rPr lang="zh-TW" altLang="en-US" sz="2800" smtClean="0"/>
            </a:br>
            <a:r>
              <a:rPr lang="zh-TW" altLang="en-US" sz="2800" smtClean="0"/>
              <a:t/>
            </a:r>
            <a:br>
              <a:rPr lang="zh-TW" altLang="en-US" sz="2800" smtClean="0"/>
            </a:br>
            <a:r>
              <a:rPr lang="zh-TW" altLang="en-US" sz="2800" smtClean="0"/>
              <a:t>放在</a:t>
            </a:r>
            <a:r>
              <a:rPr lang="en-US" altLang="zh-TW" sz="2800" smtClean="0"/>
              <a:t>Web 2.0 </a:t>
            </a:r>
            <a:r>
              <a:rPr lang="zh-TW" altLang="en-US" sz="2800" smtClean="0"/>
              <a:t>的背景下，每個用戶都擁有自己的</a:t>
            </a:r>
            <a:r>
              <a:rPr lang="en-US" altLang="zh-TW" sz="2800" smtClean="0"/>
              <a:t>Blog</a:t>
            </a:r>
            <a:r>
              <a:rPr lang="zh-TW" altLang="en-US" sz="2800" smtClean="0"/>
              <a:t>、自己維護的</a:t>
            </a:r>
            <a:r>
              <a:rPr lang="en-US" altLang="zh-TW" sz="2800" smtClean="0"/>
              <a:t>Wiki</a:t>
            </a:r>
            <a:r>
              <a:rPr lang="zh-TW" altLang="en-US" sz="2800" smtClean="0"/>
              <a:t>、社會化書簽或者</a:t>
            </a:r>
            <a:r>
              <a:rPr lang="en-US" altLang="zh-TW" sz="2800" smtClean="0"/>
              <a:t>Podcast.</a:t>
            </a:r>
            <a:r>
              <a:rPr lang="zh-TW" altLang="en-US" sz="2800" smtClean="0"/>
              <a:t>用戶通過</a:t>
            </a:r>
            <a:r>
              <a:rPr lang="en-US" altLang="zh-TW" sz="2800" smtClean="0"/>
              <a:t>Tag </a:t>
            </a:r>
            <a:r>
              <a:rPr lang="zh-TW" altLang="en-US" sz="2800" smtClean="0"/>
              <a:t>、</a:t>
            </a:r>
            <a:r>
              <a:rPr lang="en-US" altLang="zh-TW" sz="2800" smtClean="0"/>
              <a:t>RSS </a:t>
            </a:r>
            <a:r>
              <a:rPr lang="zh-TW" altLang="en-US" sz="2800" smtClean="0"/>
              <a:t>或者</a:t>
            </a:r>
            <a:r>
              <a:rPr lang="en-US" altLang="zh-TW" sz="2800" smtClean="0"/>
              <a:t>IM</a:t>
            </a:r>
            <a:r>
              <a:rPr lang="zh-TW" altLang="en-US" sz="2800" smtClean="0"/>
              <a:t>、郵件等方式連接到一起，</a:t>
            </a:r>
            <a:r>
              <a:rPr lang="zh-TW" altLang="en-US" sz="2800" smtClean="0">
                <a:latin typeface="標楷體" pitchFamily="65" charset="-120"/>
              </a:rPr>
              <a:t>“</a:t>
            </a:r>
            <a:r>
              <a:rPr lang="zh-TW" altLang="en-US" sz="2800" smtClean="0"/>
              <a:t>按照六度分隔理論，每個個體的社交圈都不斷放大，最後成爲一個大型網路，這就是社會化網路（</a:t>
            </a:r>
            <a:r>
              <a:rPr lang="en-US" altLang="zh-TW" sz="2800" smtClean="0"/>
              <a:t>SNS </a:t>
            </a:r>
            <a:r>
              <a:rPr lang="zh-TW" altLang="en-US" sz="2800" smtClean="0"/>
              <a:t>）。</a:t>
            </a:r>
            <a:r>
              <a:rPr lang="zh-TW" altLang="en-US" sz="2800" smtClean="0">
                <a:latin typeface="標楷體" pitchFamily="65" charset="-120"/>
              </a:rPr>
              <a:t>”</a:t>
            </a:r>
            <a:endParaRPr lang="zh-TW" altLang="en-US" sz="2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F649B-3083-4843-9A65-8E3F36F3C348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256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Social Networking Service</a:t>
            </a:r>
          </a:p>
        </p:txBody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Social Networking Service </a:t>
            </a:r>
            <a:r>
              <a:rPr lang="zh-TW" altLang="en-US" sz="2800" smtClean="0"/>
              <a:t>（簡稱</a:t>
            </a:r>
            <a:r>
              <a:rPr lang="en-US" altLang="zh-TW" sz="2800" smtClean="0"/>
              <a:t>SNS </a:t>
            </a:r>
            <a:r>
              <a:rPr lang="zh-TW" altLang="en-US" sz="2800" smtClean="0"/>
              <a:t>，社會化網路軟體）是</a:t>
            </a:r>
            <a:r>
              <a:rPr lang="en-US" altLang="zh-TW" sz="2800" smtClean="0"/>
              <a:t>Web 2.0 </a:t>
            </a:r>
            <a:r>
              <a:rPr lang="zh-TW" altLang="en-US" sz="2800" smtClean="0"/>
              <a:t>體系下的一個技術應用架構。</a:t>
            </a:r>
            <a:r>
              <a:rPr lang="en-US" altLang="zh-TW" sz="2800" smtClean="0"/>
              <a:t>SNS </a:t>
            </a:r>
            <a:r>
              <a:rPr lang="zh-TW" altLang="en-US" sz="2800" smtClean="0"/>
              <a:t>基於六度分隔理論運作，這個理論的通俗解釋是：</a:t>
            </a:r>
            <a:r>
              <a:rPr lang="zh-TW" altLang="en-US" sz="2800" smtClean="0">
                <a:latin typeface="標楷體" pitchFamily="65" charset="-120"/>
              </a:rPr>
              <a:t>“</a:t>
            </a:r>
            <a:r>
              <a:rPr lang="zh-TW" altLang="en-US" sz="2800" smtClean="0"/>
              <a:t>在人脈網路中，要結識任何一位陌生的朋友，中間最多只要通過六個朋友就可以達到目的。</a:t>
            </a:r>
            <a:r>
              <a:rPr lang="zh-TW" altLang="en-US" sz="2800" smtClean="0">
                <a:latin typeface="標楷體" pitchFamily="65" charset="-120"/>
              </a:rPr>
              <a:t>”</a:t>
            </a:r>
            <a:r>
              <a:rPr lang="zh-TW" altLang="en-US" sz="2800" smtClean="0"/>
              <a:t/>
            </a:r>
            <a:br>
              <a:rPr lang="zh-TW" altLang="en-US" sz="2800" smtClean="0"/>
            </a:br>
            <a:r>
              <a:rPr lang="zh-TW" altLang="en-US" sz="2800" smtClean="0"/>
              <a:t/>
            </a:r>
            <a:br>
              <a:rPr lang="zh-TW" altLang="en-US" sz="2800" smtClean="0"/>
            </a:br>
            <a:r>
              <a:rPr lang="zh-TW" altLang="en-US" sz="2800" smtClean="0"/>
              <a:t>放在</a:t>
            </a:r>
            <a:r>
              <a:rPr lang="en-US" altLang="zh-TW" sz="2800" smtClean="0"/>
              <a:t>Web 2.0 </a:t>
            </a:r>
            <a:r>
              <a:rPr lang="zh-TW" altLang="en-US" sz="2800" smtClean="0"/>
              <a:t>的背景下，每個用戶都擁有自己的</a:t>
            </a:r>
            <a:r>
              <a:rPr lang="en-US" altLang="zh-TW" sz="2800" smtClean="0"/>
              <a:t>Blog</a:t>
            </a:r>
            <a:r>
              <a:rPr lang="zh-TW" altLang="en-US" sz="2800" smtClean="0"/>
              <a:t>、自己維護的</a:t>
            </a:r>
            <a:r>
              <a:rPr lang="en-US" altLang="zh-TW" sz="2800" smtClean="0"/>
              <a:t>Wiki</a:t>
            </a:r>
            <a:r>
              <a:rPr lang="zh-TW" altLang="en-US" sz="2800" smtClean="0"/>
              <a:t>、社會化書簽或者</a:t>
            </a:r>
            <a:r>
              <a:rPr lang="en-US" altLang="zh-TW" sz="2800" smtClean="0"/>
              <a:t>Podcast.</a:t>
            </a:r>
            <a:r>
              <a:rPr lang="zh-TW" altLang="en-US" sz="2800" smtClean="0"/>
              <a:t>用戶通過</a:t>
            </a:r>
            <a:r>
              <a:rPr lang="en-US" altLang="zh-TW" sz="2800" smtClean="0"/>
              <a:t>Tag </a:t>
            </a:r>
            <a:r>
              <a:rPr lang="zh-TW" altLang="en-US" sz="2800" smtClean="0"/>
              <a:t>、</a:t>
            </a:r>
            <a:r>
              <a:rPr lang="en-US" altLang="zh-TW" sz="2800" smtClean="0"/>
              <a:t>RSS </a:t>
            </a:r>
            <a:r>
              <a:rPr lang="zh-TW" altLang="en-US" sz="2800" smtClean="0"/>
              <a:t>或者</a:t>
            </a:r>
            <a:r>
              <a:rPr lang="en-US" altLang="zh-TW" sz="2800" smtClean="0"/>
              <a:t>IM</a:t>
            </a:r>
            <a:r>
              <a:rPr lang="zh-TW" altLang="en-US" sz="2800" smtClean="0"/>
              <a:t>、郵件等方式連接到一起，</a:t>
            </a:r>
            <a:r>
              <a:rPr lang="zh-TW" altLang="en-US" sz="2800" smtClean="0">
                <a:latin typeface="標楷體" pitchFamily="65" charset="-120"/>
              </a:rPr>
              <a:t>“</a:t>
            </a:r>
            <a:r>
              <a:rPr lang="zh-TW" altLang="en-US" sz="2800" smtClean="0"/>
              <a:t>按照六度分隔理論，每個個體的社交圈都不斷放大，最後成爲一個大型網路，這就是社會化網路（</a:t>
            </a:r>
            <a:r>
              <a:rPr lang="en-US" altLang="zh-TW" sz="2800" smtClean="0"/>
              <a:t>SNS </a:t>
            </a:r>
            <a:r>
              <a:rPr lang="zh-TW" altLang="en-US" sz="2800" smtClean="0"/>
              <a:t>）。</a:t>
            </a:r>
            <a:r>
              <a:rPr lang="zh-TW" altLang="en-US" sz="2800" smtClean="0">
                <a:latin typeface="標楷體" pitchFamily="65" charset="-120"/>
              </a:rPr>
              <a:t>”</a:t>
            </a:r>
            <a:endParaRPr lang="zh-TW" alt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747A2-96FD-4192-BFA0-5F64D7C1B9A2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04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全球企業電子化應用的驅動因素 </a:t>
            </a:r>
          </a:p>
        </p:txBody>
      </p:sp>
      <p:pic>
        <p:nvPicPr>
          <p:cNvPr id="139268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196975"/>
            <a:ext cx="8135937" cy="4464050"/>
          </a:xfrm>
        </p:spPr>
      </p:pic>
      <p:sp>
        <p:nvSpPr>
          <p:cNvPr id="139269" name="Text Box 4"/>
          <p:cNvSpPr txBox="1">
            <a:spLocks noChangeArrowheads="1"/>
          </p:cNvSpPr>
          <p:nvPr/>
        </p:nvSpPr>
        <p:spPr bwMode="auto">
          <a:xfrm>
            <a:off x="3419475" y="61658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8DB21A-163C-4C4F-8015-8C2137617E7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04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全球化</a:t>
            </a:r>
            <a:r>
              <a:rPr lang="en-US" altLang="zh-TW" smtClean="0"/>
              <a:t>IT</a:t>
            </a:r>
            <a:r>
              <a:rPr lang="zh-TW" altLang="en-US" smtClean="0"/>
              <a:t>平台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43888" cy="3886200"/>
          </a:xfrm>
        </p:spPr>
        <p:txBody>
          <a:bodyPr/>
          <a:lstStyle/>
          <a:p>
            <a:pPr eaLnBrk="1" hangingPunct="1"/>
            <a:r>
              <a:rPr lang="zh-TW" altLang="en-US" smtClean="0"/>
              <a:t>技術平台（也稱為科技基礎建設）的管理，是全球化</a:t>
            </a:r>
            <a:r>
              <a:rPr lang="en-US" altLang="zh-TW" smtClean="0"/>
              <a:t>IT</a:t>
            </a:r>
            <a:r>
              <a:rPr lang="zh-TW" altLang="en-US" smtClean="0"/>
              <a:t>管理的另一個主要面向。也就是指，管理硬體、軟體、資料來源、網際網路、</a:t>
            </a:r>
            <a:r>
              <a:rPr lang="en-US" altLang="zh-TW" smtClean="0"/>
              <a:t>intranet</a:t>
            </a:r>
            <a:r>
              <a:rPr lang="zh-TW" altLang="en-US" smtClean="0"/>
              <a:t>、</a:t>
            </a:r>
            <a:r>
              <a:rPr lang="en-US" altLang="zh-TW" smtClean="0"/>
              <a:t>extranet</a:t>
            </a:r>
            <a:r>
              <a:rPr lang="zh-TW" altLang="en-US" smtClean="0"/>
              <a:t>網站，以及支援全球化企業電子化營運的計算設備。 </a:t>
            </a:r>
          </a:p>
          <a:p>
            <a:pPr eaLnBrk="1" hangingPunct="1"/>
            <a:r>
              <a:rPr lang="zh-TW" altLang="en-US" smtClean="0"/>
              <a:t>網際網路以及全球資訊網，現在都已成為國際企業與商務的重要元件。 </a:t>
            </a:r>
          </a:p>
        </p:txBody>
      </p:sp>
      <p:sp>
        <p:nvSpPr>
          <p:cNvPr id="140293" name="Text Box 4"/>
          <p:cNvSpPr txBox="1">
            <a:spLocks noChangeArrowheads="1"/>
          </p:cNvSpPr>
          <p:nvPr/>
        </p:nvSpPr>
        <p:spPr bwMode="auto">
          <a:xfrm>
            <a:off x="3276600" y="6021388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D1E16-62A5-44E6-B332-3EFE46A477A6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138114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76250" y="0"/>
            <a:ext cx="8416925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企業資訊系統整合</a:t>
            </a:r>
            <a:br>
              <a:rPr lang="zh-TW" altLang="en-US" sz="3600" smtClean="0"/>
            </a:br>
            <a:r>
              <a:rPr lang="en-US" altLang="zh-TW" sz="3200" smtClean="0"/>
              <a:t>(Enterprise Application Integration, EAI)</a:t>
            </a:r>
            <a:r>
              <a:rPr lang="en-US" altLang="zh-TW" sz="3600" smtClean="0"/>
              <a:t> </a:t>
            </a:r>
          </a:p>
        </p:txBody>
      </p:sp>
      <p:sp>
        <p:nvSpPr>
          <p:cNvPr id="141316" name="AutoShape 3"/>
          <p:cNvSpPr>
            <a:spLocks noChangeArrowheads="1"/>
          </p:cNvSpPr>
          <p:nvPr/>
        </p:nvSpPr>
        <p:spPr bwMode="blackWhite">
          <a:xfrm>
            <a:off x="1524000" y="5562600"/>
            <a:ext cx="5334000" cy="641350"/>
          </a:xfrm>
          <a:prstGeom prst="flowChartAlternateProcess">
            <a:avLst/>
          </a:prstGeom>
          <a:gradFill rotWithShape="0">
            <a:gsLst>
              <a:gs pos="0">
                <a:srgbClr val="66FF66"/>
              </a:gs>
              <a:gs pos="100000">
                <a:srgbClr val="2F762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r>
              <a:rPr kumimoji="0" lang="en-US" altLang="zh-TW" sz="2000" b="1">
                <a:solidFill>
                  <a:schemeClr val="bg1"/>
                </a:solidFill>
                <a:ea typeface="華康粗圓體" pitchFamily="49" charset="-120"/>
              </a:rPr>
              <a:t>Platform Integration</a:t>
            </a:r>
          </a:p>
        </p:txBody>
      </p:sp>
      <p:sp>
        <p:nvSpPr>
          <p:cNvPr id="141317" name="AutoShape 4"/>
          <p:cNvSpPr>
            <a:spLocks noChangeArrowheads="1"/>
          </p:cNvSpPr>
          <p:nvPr/>
        </p:nvSpPr>
        <p:spPr bwMode="blackWhite">
          <a:xfrm>
            <a:off x="1524000" y="4800600"/>
            <a:ext cx="5334000" cy="641350"/>
          </a:xfrm>
          <a:prstGeom prst="flowChartAlternateProcess">
            <a:avLst/>
          </a:prstGeom>
          <a:gradFill rotWithShape="0">
            <a:gsLst>
              <a:gs pos="0">
                <a:srgbClr val="66FF66"/>
              </a:gs>
              <a:gs pos="100000">
                <a:srgbClr val="2F762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r>
              <a:rPr kumimoji="0" lang="en-US" altLang="zh-TW" sz="2000" b="1">
                <a:solidFill>
                  <a:schemeClr val="bg1"/>
                </a:solidFill>
                <a:ea typeface="華康粗圓體" pitchFamily="49" charset="-120"/>
              </a:rPr>
              <a:t>Data Integration</a:t>
            </a:r>
          </a:p>
        </p:txBody>
      </p:sp>
      <p:sp>
        <p:nvSpPr>
          <p:cNvPr id="141318" name="AutoShape 5"/>
          <p:cNvSpPr>
            <a:spLocks noChangeArrowheads="1"/>
          </p:cNvSpPr>
          <p:nvPr/>
        </p:nvSpPr>
        <p:spPr bwMode="blackWhite">
          <a:xfrm>
            <a:off x="1524000" y="4038600"/>
            <a:ext cx="5334000" cy="641350"/>
          </a:xfrm>
          <a:prstGeom prst="flowChartAlternateProcess">
            <a:avLst/>
          </a:prstGeom>
          <a:gradFill rotWithShape="0">
            <a:gsLst>
              <a:gs pos="0">
                <a:srgbClr val="66FF66"/>
              </a:gs>
              <a:gs pos="100000">
                <a:srgbClr val="2F762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r>
              <a:rPr kumimoji="0" lang="en-US" altLang="zh-TW" sz="2000" b="1">
                <a:solidFill>
                  <a:schemeClr val="bg1"/>
                </a:solidFill>
                <a:ea typeface="華康粗圓體" pitchFamily="49" charset="-120"/>
              </a:rPr>
              <a:t>Component Integration</a:t>
            </a:r>
          </a:p>
        </p:txBody>
      </p:sp>
      <p:sp>
        <p:nvSpPr>
          <p:cNvPr id="141319" name="AutoShape 6"/>
          <p:cNvSpPr>
            <a:spLocks noChangeArrowheads="1"/>
          </p:cNvSpPr>
          <p:nvPr/>
        </p:nvSpPr>
        <p:spPr bwMode="blackWhite">
          <a:xfrm>
            <a:off x="1524000" y="3276600"/>
            <a:ext cx="5334000" cy="641350"/>
          </a:xfrm>
          <a:prstGeom prst="flowChartAlternateProcess">
            <a:avLst/>
          </a:prstGeom>
          <a:gradFill rotWithShape="0">
            <a:gsLst>
              <a:gs pos="0">
                <a:srgbClr val="66FF66"/>
              </a:gs>
              <a:gs pos="100000">
                <a:srgbClr val="2F762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r>
              <a:rPr kumimoji="0" lang="en-US" altLang="zh-TW" sz="2000" b="1">
                <a:solidFill>
                  <a:schemeClr val="bg1"/>
                </a:solidFill>
                <a:ea typeface="華康粗圓體" pitchFamily="49" charset="-120"/>
              </a:rPr>
              <a:t>Application Integration</a:t>
            </a:r>
          </a:p>
        </p:txBody>
      </p:sp>
      <p:sp>
        <p:nvSpPr>
          <p:cNvPr id="141320" name="AutoShape 7"/>
          <p:cNvSpPr>
            <a:spLocks noChangeArrowheads="1"/>
          </p:cNvSpPr>
          <p:nvPr/>
        </p:nvSpPr>
        <p:spPr bwMode="blackWhite">
          <a:xfrm>
            <a:off x="1524000" y="2514600"/>
            <a:ext cx="5334000" cy="641350"/>
          </a:xfrm>
          <a:prstGeom prst="flowChartAlternateProcess">
            <a:avLst/>
          </a:prstGeom>
          <a:gradFill rotWithShape="0">
            <a:gsLst>
              <a:gs pos="0">
                <a:srgbClr val="66FF66"/>
              </a:gs>
              <a:gs pos="100000">
                <a:srgbClr val="2F762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r>
              <a:rPr kumimoji="0" lang="en-US" altLang="zh-TW" sz="2000" b="1">
                <a:solidFill>
                  <a:schemeClr val="bg1"/>
                </a:solidFill>
                <a:ea typeface="華康粗圓體" pitchFamily="49" charset="-120"/>
              </a:rPr>
              <a:t>Process Integration</a:t>
            </a:r>
          </a:p>
        </p:txBody>
      </p:sp>
      <p:sp>
        <p:nvSpPr>
          <p:cNvPr id="141321" name="AutoShape 8"/>
          <p:cNvSpPr>
            <a:spLocks noChangeArrowheads="1"/>
          </p:cNvSpPr>
          <p:nvPr/>
        </p:nvSpPr>
        <p:spPr bwMode="blackWhite">
          <a:xfrm>
            <a:off x="1524000" y="1676400"/>
            <a:ext cx="5334000" cy="685800"/>
          </a:xfrm>
          <a:prstGeom prst="flowChartAlternateProcess">
            <a:avLst/>
          </a:prstGeom>
          <a:gradFill rotWithShape="0">
            <a:gsLst>
              <a:gs pos="0">
                <a:srgbClr val="66FF66"/>
              </a:gs>
              <a:gs pos="100000">
                <a:srgbClr val="2F762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 eaLnBrk="0" hangingPunct="0"/>
            <a:r>
              <a:rPr kumimoji="0" lang="en-US" altLang="zh-TW" sz="2000" b="1">
                <a:solidFill>
                  <a:schemeClr val="bg1"/>
                </a:solidFill>
                <a:ea typeface="華康粗圓體" pitchFamily="49" charset="-120"/>
              </a:rPr>
              <a:t>Business-to-Business (B2B) Integration</a:t>
            </a:r>
          </a:p>
        </p:txBody>
      </p:sp>
    </p:spTree>
  </p:cSld>
  <p:clrMapOvr>
    <a:masterClrMapping/>
  </p:clrMapOvr>
  <p:transition spd="slow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1C31D-AE69-4AE0-8CB9-5A40000076E6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139138" name="Rectangle 2"/>
          <p:cNvSpPr>
            <a:spLocks noGrp="1" noChangeArrowheads="1"/>
          </p:cNvSpPr>
          <p:nvPr>
            <p:ph type="title"/>
          </p:nvPr>
        </p:nvSpPr>
        <p:spPr bwMode="gray"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The 7 layers of EAI</a:t>
            </a:r>
          </a:p>
        </p:txBody>
      </p:sp>
      <p:sp>
        <p:nvSpPr>
          <p:cNvPr id="2139139" name="AutoShape 3"/>
          <p:cNvSpPr>
            <a:spLocks noChangeArrowheads="1"/>
          </p:cNvSpPr>
          <p:nvPr/>
        </p:nvSpPr>
        <p:spPr bwMode="blackWhite">
          <a:xfrm>
            <a:off x="479425" y="5527675"/>
            <a:ext cx="3741738" cy="714375"/>
          </a:xfrm>
          <a:prstGeom prst="homePlate">
            <a:avLst>
              <a:gd name="adj" fmla="val 61786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eaLnBrk="0" hangingPunct="0">
              <a:defRPr/>
            </a:pPr>
            <a:r>
              <a:rPr kumimoji="0" lang="en-US" altLang="zh-TW" sz="2000" b="1">
                <a:solidFill>
                  <a:srgbClr val="FFFF00"/>
                </a:solidFill>
                <a:ea typeface="華康粗圓體" pitchFamily="49" charset="-120"/>
              </a:rPr>
              <a:t>Content / communications</a:t>
            </a:r>
          </a:p>
        </p:txBody>
      </p:sp>
      <p:sp>
        <p:nvSpPr>
          <p:cNvPr id="2139140" name="AutoShape 4"/>
          <p:cNvSpPr>
            <a:spLocks noChangeArrowheads="1"/>
          </p:cNvSpPr>
          <p:nvPr/>
        </p:nvSpPr>
        <p:spPr bwMode="blackWhite">
          <a:xfrm>
            <a:off x="479425" y="4816475"/>
            <a:ext cx="3741738" cy="714375"/>
          </a:xfrm>
          <a:prstGeom prst="homePlate">
            <a:avLst>
              <a:gd name="adj" fmla="val 61786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eaLnBrk="0" hangingPunct="0">
              <a:defRPr/>
            </a:pPr>
            <a:r>
              <a:rPr kumimoji="0" lang="en-US" altLang="zh-TW" sz="2000" b="1">
                <a:solidFill>
                  <a:srgbClr val="FFFF00"/>
                </a:solidFill>
                <a:ea typeface="華康粗圓體" pitchFamily="49" charset="-120"/>
              </a:rPr>
              <a:t>Message handling services</a:t>
            </a:r>
          </a:p>
        </p:txBody>
      </p:sp>
      <p:sp>
        <p:nvSpPr>
          <p:cNvPr id="2139141" name="AutoShape 5"/>
          <p:cNvSpPr>
            <a:spLocks noChangeArrowheads="1"/>
          </p:cNvSpPr>
          <p:nvPr/>
        </p:nvSpPr>
        <p:spPr bwMode="blackWhite">
          <a:xfrm>
            <a:off x="482600" y="4095750"/>
            <a:ext cx="3741738" cy="714375"/>
          </a:xfrm>
          <a:prstGeom prst="homePlate">
            <a:avLst>
              <a:gd name="adj" fmla="val 61786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eaLnBrk="0" hangingPunct="0">
              <a:defRPr/>
            </a:pPr>
            <a:r>
              <a:rPr kumimoji="0" lang="en-US" altLang="zh-TW" sz="2000" b="1">
                <a:solidFill>
                  <a:srgbClr val="FFFF00"/>
                </a:solidFill>
                <a:ea typeface="華康粗圓體" pitchFamily="49" charset="-120"/>
              </a:rPr>
              <a:t>App. interaction styles</a:t>
            </a:r>
          </a:p>
        </p:txBody>
      </p:sp>
      <p:sp>
        <p:nvSpPr>
          <p:cNvPr id="2139142" name="AutoShape 6"/>
          <p:cNvSpPr>
            <a:spLocks noChangeArrowheads="1"/>
          </p:cNvSpPr>
          <p:nvPr/>
        </p:nvSpPr>
        <p:spPr bwMode="blackWhite">
          <a:xfrm>
            <a:off x="482600" y="3397250"/>
            <a:ext cx="3741738" cy="714375"/>
          </a:xfrm>
          <a:prstGeom prst="homePlate">
            <a:avLst>
              <a:gd name="adj" fmla="val 61786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eaLnBrk="0" hangingPunct="0">
              <a:defRPr/>
            </a:pPr>
            <a:r>
              <a:rPr kumimoji="0" lang="en-US" altLang="zh-TW" sz="2000" b="1">
                <a:solidFill>
                  <a:srgbClr val="FFFF00"/>
                </a:solidFill>
                <a:ea typeface="華康粗圓體" pitchFamily="49" charset="-120"/>
              </a:rPr>
              <a:t>App. bridges &amp; gateways</a:t>
            </a:r>
          </a:p>
        </p:txBody>
      </p:sp>
      <p:sp>
        <p:nvSpPr>
          <p:cNvPr id="2139143" name="AutoShape 7"/>
          <p:cNvSpPr>
            <a:spLocks noChangeArrowheads="1"/>
          </p:cNvSpPr>
          <p:nvPr/>
        </p:nvSpPr>
        <p:spPr bwMode="blackWhite">
          <a:xfrm>
            <a:off x="482600" y="2698750"/>
            <a:ext cx="3741738" cy="714375"/>
          </a:xfrm>
          <a:prstGeom prst="homePlate">
            <a:avLst>
              <a:gd name="adj" fmla="val 61786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eaLnBrk="0" hangingPunct="0">
              <a:defRPr/>
            </a:pPr>
            <a:r>
              <a:rPr kumimoji="0" lang="en-US" altLang="zh-TW" sz="2000" b="1">
                <a:solidFill>
                  <a:srgbClr val="FFFF00"/>
                </a:solidFill>
                <a:ea typeface="華康粗圓體" pitchFamily="49" charset="-120"/>
              </a:rPr>
              <a:t>App. content transformation</a:t>
            </a:r>
          </a:p>
        </p:txBody>
      </p:sp>
      <p:sp>
        <p:nvSpPr>
          <p:cNvPr id="2139144" name="AutoShape 8"/>
          <p:cNvSpPr>
            <a:spLocks noChangeArrowheads="1"/>
          </p:cNvSpPr>
          <p:nvPr/>
        </p:nvSpPr>
        <p:spPr bwMode="blackWhite">
          <a:xfrm>
            <a:off x="482600" y="1984375"/>
            <a:ext cx="3741738" cy="714375"/>
          </a:xfrm>
          <a:prstGeom prst="homePlate">
            <a:avLst>
              <a:gd name="adj" fmla="val 61786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eaLnBrk="0" hangingPunct="0">
              <a:defRPr/>
            </a:pPr>
            <a:r>
              <a:rPr kumimoji="0" lang="en-US" altLang="zh-TW" sz="2000" b="1">
                <a:solidFill>
                  <a:srgbClr val="FFFF00"/>
                </a:solidFill>
                <a:ea typeface="華康粗圓體" pitchFamily="49" charset="-120"/>
              </a:rPr>
              <a:t>Business event processing</a:t>
            </a:r>
          </a:p>
        </p:txBody>
      </p:sp>
      <p:sp>
        <p:nvSpPr>
          <p:cNvPr id="2139145" name="AutoShape 9"/>
          <p:cNvSpPr>
            <a:spLocks noChangeArrowheads="1"/>
          </p:cNvSpPr>
          <p:nvPr/>
        </p:nvSpPr>
        <p:spPr bwMode="blackWhite">
          <a:xfrm>
            <a:off x="479425" y="1289050"/>
            <a:ext cx="3741738" cy="714375"/>
          </a:xfrm>
          <a:prstGeom prst="homePlate">
            <a:avLst>
              <a:gd name="adj" fmla="val 61786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pPr eaLnBrk="0" hangingPunct="0">
              <a:defRPr/>
            </a:pPr>
            <a:r>
              <a:rPr kumimoji="0" lang="en-US" altLang="zh-TW" sz="2000" b="1">
                <a:solidFill>
                  <a:srgbClr val="FFFF00"/>
                </a:solidFill>
                <a:ea typeface="華康粗圓體" pitchFamily="49" charset="-120"/>
              </a:rPr>
              <a:t>Business process</a:t>
            </a:r>
          </a:p>
          <a:p>
            <a:pPr eaLnBrk="0" hangingPunct="0">
              <a:defRPr/>
            </a:pPr>
            <a:r>
              <a:rPr kumimoji="0" lang="en-US" altLang="zh-TW" sz="2000" b="1">
                <a:solidFill>
                  <a:srgbClr val="FFFF00"/>
                </a:solidFill>
                <a:ea typeface="華康粗圓體" pitchFamily="49" charset="-120"/>
              </a:rPr>
              <a:t> development</a:t>
            </a:r>
          </a:p>
        </p:txBody>
      </p:sp>
      <p:sp>
        <p:nvSpPr>
          <p:cNvPr id="142347" name="Line 10"/>
          <p:cNvSpPr>
            <a:spLocks noChangeShapeType="1"/>
          </p:cNvSpPr>
          <p:nvPr/>
        </p:nvSpPr>
        <p:spPr bwMode="auto">
          <a:xfrm>
            <a:off x="479425" y="2705100"/>
            <a:ext cx="8416925" cy="4763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2348" name="Line 11"/>
          <p:cNvSpPr>
            <a:spLocks noChangeShapeType="1"/>
          </p:cNvSpPr>
          <p:nvPr/>
        </p:nvSpPr>
        <p:spPr bwMode="auto">
          <a:xfrm>
            <a:off x="501650" y="3397250"/>
            <a:ext cx="8418513" cy="4763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2349" name="Line 12"/>
          <p:cNvSpPr>
            <a:spLocks noChangeShapeType="1"/>
          </p:cNvSpPr>
          <p:nvPr/>
        </p:nvSpPr>
        <p:spPr bwMode="auto">
          <a:xfrm>
            <a:off x="487363" y="2000250"/>
            <a:ext cx="8416925" cy="4763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2350" name="Line 13"/>
          <p:cNvSpPr>
            <a:spLocks noChangeShapeType="1"/>
          </p:cNvSpPr>
          <p:nvPr/>
        </p:nvSpPr>
        <p:spPr bwMode="auto">
          <a:xfrm>
            <a:off x="501650" y="4111625"/>
            <a:ext cx="8418513" cy="4763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2351" name="Line 14"/>
          <p:cNvSpPr>
            <a:spLocks noChangeShapeType="1"/>
          </p:cNvSpPr>
          <p:nvPr/>
        </p:nvSpPr>
        <p:spPr bwMode="auto">
          <a:xfrm>
            <a:off x="487363" y="4810125"/>
            <a:ext cx="8416925" cy="4763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2352" name="Line 15"/>
          <p:cNvSpPr>
            <a:spLocks noChangeShapeType="1"/>
          </p:cNvSpPr>
          <p:nvPr/>
        </p:nvSpPr>
        <p:spPr bwMode="auto">
          <a:xfrm>
            <a:off x="501650" y="5540375"/>
            <a:ext cx="8418513" cy="4763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2353" name="Line 16"/>
          <p:cNvSpPr>
            <a:spLocks noChangeShapeType="1"/>
          </p:cNvSpPr>
          <p:nvPr/>
        </p:nvSpPr>
        <p:spPr bwMode="auto">
          <a:xfrm>
            <a:off x="501650" y="6238875"/>
            <a:ext cx="8418513" cy="4763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2354" name="Line 17"/>
          <p:cNvSpPr>
            <a:spLocks noChangeShapeType="1"/>
          </p:cNvSpPr>
          <p:nvPr/>
        </p:nvSpPr>
        <p:spPr bwMode="auto">
          <a:xfrm>
            <a:off x="487363" y="1301750"/>
            <a:ext cx="8416925" cy="4763"/>
          </a:xfrm>
          <a:prstGeom prst="lin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2355" name="Rectangle 18"/>
          <p:cNvSpPr>
            <a:spLocks noChangeArrowheads="1"/>
          </p:cNvSpPr>
          <p:nvPr/>
        </p:nvSpPr>
        <p:spPr bwMode="auto">
          <a:xfrm>
            <a:off x="4365625" y="5562600"/>
            <a:ext cx="1365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FTP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HTTP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SMTP</a:t>
            </a:r>
          </a:p>
        </p:txBody>
      </p:sp>
      <p:sp>
        <p:nvSpPr>
          <p:cNvPr id="142356" name="Rectangle 19"/>
          <p:cNvSpPr>
            <a:spLocks noChangeArrowheads="1"/>
          </p:cNvSpPr>
          <p:nvPr/>
        </p:nvSpPr>
        <p:spPr bwMode="auto">
          <a:xfrm>
            <a:off x="5311775" y="5572125"/>
            <a:ext cx="1365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VANs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SNA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Web</a:t>
            </a:r>
          </a:p>
        </p:txBody>
      </p:sp>
      <p:sp>
        <p:nvSpPr>
          <p:cNvPr id="142357" name="Rectangle 20"/>
          <p:cNvSpPr>
            <a:spLocks noChangeArrowheads="1"/>
          </p:cNvSpPr>
          <p:nvPr/>
        </p:nvSpPr>
        <p:spPr bwMode="auto">
          <a:xfrm>
            <a:off x="6448425" y="5583238"/>
            <a:ext cx="136683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X400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BISYNC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ANSI Clear</a:t>
            </a:r>
          </a:p>
        </p:txBody>
      </p:sp>
      <p:sp>
        <p:nvSpPr>
          <p:cNvPr id="142358" name="Rectangle 21"/>
          <p:cNvSpPr>
            <a:spLocks noChangeArrowheads="1"/>
          </p:cNvSpPr>
          <p:nvPr/>
        </p:nvSpPr>
        <p:spPr bwMode="auto">
          <a:xfrm>
            <a:off x="7573963" y="5562600"/>
            <a:ext cx="1366837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X modem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Z modem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X25</a:t>
            </a:r>
          </a:p>
        </p:txBody>
      </p:sp>
      <p:sp>
        <p:nvSpPr>
          <p:cNvPr id="142359" name="Rectangle 22"/>
          <p:cNvSpPr>
            <a:spLocks noChangeArrowheads="1"/>
          </p:cNvSpPr>
          <p:nvPr/>
        </p:nvSpPr>
        <p:spPr bwMode="auto">
          <a:xfrm>
            <a:off x="4373563" y="4857750"/>
            <a:ext cx="1366837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Queuing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Security (S/MIME,SSL,IPSEC)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Addressing</a:t>
            </a:r>
          </a:p>
        </p:txBody>
      </p:sp>
      <p:sp>
        <p:nvSpPr>
          <p:cNvPr id="142360" name="Rectangle 23"/>
          <p:cNvSpPr>
            <a:spLocks noChangeArrowheads="1"/>
          </p:cNvSpPr>
          <p:nvPr/>
        </p:nvSpPr>
        <p:spPr bwMode="auto">
          <a:xfrm>
            <a:off x="4371975" y="4141788"/>
            <a:ext cx="136683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Publish/subscribe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File transfer 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Request/reply</a:t>
            </a:r>
          </a:p>
        </p:txBody>
      </p:sp>
      <p:sp>
        <p:nvSpPr>
          <p:cNvPr id="142361" name="Rectangle 24"/>
          <p:cNvSpPr>
            <a:spLocks noChangeArrowheads="1"/>
          </p:cNvSpPr>
          <p:nvPr/>
        </p:nvSpPr>
        <p:spPr bwMode="auto">
          <a:xfrm>
            <a:off x="4370388" y="3425825"/>
            <a:ext cx="1366837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Legacy (CICS, IMS), Web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Messaging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Protocol bridges (ALE)</a:t>
            </a:r>
          </a:p>
        </p:txBody>
      </p:sp>
      <p:sp>
        <p:nvSpPr>
          <p:cNvPr id="142362" name="Rectangle 25"/>
          <p:cNvSpPr>
            <a:spLocks noChangeArrowheads="1"/>
          </p:cNvSpPr>
          <p:nvPr/>
        </p:nvSpPr>
        <p:spPr bwMode="auto">
          <a:xfrm>
            <a:off x="4368800" y="2708275"/>
            <a:ext cx="136683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Format management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Pre-built libraries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Semantics and context</a:t>
            </a:r>
          </a:p>
        </p:txBody>
      </p:sp>
      <p:sp>
        <p:nvSpPr>
          <p:cNvPr id="142363" name="Rectangle 26"/>
          <p:cNvSpPr>
            <a:spLocks noChangeArrowheads="1"/>
          </p:cNvSpPr>
          <p:nvPr/>
        </p:nvSpPr>
        <p:spPr bwMode="auto">
          <a:xfrm>
            <a:off x="4368800" y="2024063"/>
            <a:ext cx="1365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Rules (content, data element, address)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Automatic event notification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Flow control</a:t>
            </a:r>
          </a:p>
        </p:txBody>
      </p:sp>
      <p:sp>
        <p:nvSpPr>
          <p:cNvPr id="142364" name="Rectangle 27"/>
          <p:cNvSpPr>
            <a:spLocks noChangeArrowheads="1"/>
          </p:cNvSpPr>
          <p:nvPr/>
        </p:nvSpPr>
        <p:spPr bwMode="auto">
          <a:xfrm>
            <a:off x="4356100" y="1308100"/>
            <a:ext cx="1365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Business process design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Business process Modeling</a:t>
            </a:r>
          </a:p>
        </p:txBody>
      </p:sp>
      <p:sp>
        <p:nvSpPr>
          <p:cNvPr id="142365" name="Rectangle 28"/>
          <p:cNvSpPr>
            <a:spLocks noChangeArrowheads="1"/>
          </p:cNvSpPr>
          <p:nvPr/>
        </p:nvSpPr>
        <p:spPr bwMode="auto">
          <a:xfrm>
            <a:off x="6872288" y="4857750"/>
            <a:ext cx="1365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</a:pPr>
            <a:r>
              <a:rPr kumimoji="0" lang="en-US" altLang="zh-TW" sz="1400">
                <a:ea typeface="華康粗圓體" pitchFamily="49" charset="-120"/>
              </a:rPr>
              <a:t>• Prioritization</a:t>
            </a:r>
          </a:p>
          <a:p>
            <a:pPr algn="l" eaLnBrk="0" hangingPunct="0">
              <a:lnSpc>
                <a:spcPct val="90000"/>
              </a:lnSpc>
            </a:pPr>
            <a:r>
              <a:rPr kumimoji="0" lang="en-US" altLang="zh-TW" sz="1400">
                <a:ea typeface="華康粗圓體" pitchFamily="49" charset="-120"/>
              </a:rPr>
              <a:t>• Load balancing</a:t>
            </a:r>
          </a:p>
        </p:txBody>
      </p:sp>
      <p:sp>
        <p:nvSpPr>
          <p:cNvPr id="142366" name="Rectangle 29"/>
          <p:cNvSpPr>
            <a:spLocks noChangeArrowheads="1"/>
          </p:cNvSpPr>
          <p:nvPr/>
        </p:nvSpPr>
        <p:spPr bwMode="auto">
          <a:xfrm>
            <a:off x="6445250" y="4141788"/>
            <a:ext cx="136683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</a:pPr>
            <a:r>
              <a:rPr kumimoji="0" lang="en-US" altLang="zh-TW" sz="1400">
                <a:ea typeface="華康粗圓體" pitchFamily="49" charset="-120"/>
              </a:rPr>
              <a:t>• Synchronous</a:t>
            </a:r>
          </a:p>
          <a:p>
            <a:pPr algn="l" eaLnBrk="0" hangingPunct="0">
              <a:lnSpc>
                <a:spcPct val="90000"/>
              </a:lnSpc>
            </a:pPr>
            <a:r>
              <a:rPr kumimoji="0" lang="en-US" altLang="zh-TW" sz="1400">
                <a:ea typeface="華康粗圓體" pitchFamily="49" charset="-120"/>
              </a:rPr>
              <a:t>• Asynchronous</a:t>
            </a:r>
          </a:p>
        </p:txBody>
      </p:sp>
      <p:sp>
        <p:nvSpPr>
          <p:cNvPr id="142367" name="Rectangle 30"/>
          <p:cNvSpPr>
            <a:spLocks noChangeArrowheads="1"/>
          </p:cNvSpPr>
          <p:nvPr/>
        </p:nvSpPr>
        <p:spPr bwMode="auto">
          <a:xfrm>
            <a:off x="6445250" y="3425825"/>
            <a:ext cx="1365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Screen scraping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Middleware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Relational database</a:t>
            </a:r>
          </a:p>
        </p:txBody>
      </p:sp>
      <p:sp>
        <p:nvSpPr>
          <p:cNvPr id="142368" name="Rectangle 31"/>
          <p:cNvSpPr>
            <a:spLocks noChangeArrowheads="1"/>
          </p:cNvSpPr>
          <p:nvPr/>
        </p:nvSpPr>
        <p:spPr bwMode="auto">
          <a:xfrm>
            <a:off x="6443663" y="2708275"/>
            <a:ext cx="1365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Structure validation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Data transformation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Content validation</a:t>
            </a:r>
          </a:p>
        </p:txBody>
      </p:sp>
      <p:sp>
        <p:nvSpPr>
          <p:cNvPr id="142369" name="Rectangle 32"/>
          <p:cNvSpPr>
            <a:spLocks noChangeArrowheads="1"/>
          </p:cNvSpPr>
          <p:nvPr/>
        </p:nvSpPr>
        <p:spPr bwMode="auto">
          <a:xfrm>
            <a:off x="6723063" y="1308100"/>
            <a:ext cx="13652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Real time decision support</a:t>
            </a:r>
          </a:p>
          <a:p>
            <a:pPr algn="l" eaLnBrk="0" hangingPunct="0">
              <a:lnSpc>
                <a:spcPct val="90000"/>
              </a:lnSpc>
              <a:buFontTx/>
              <a:buChar char="•"/>
            </a:pPr>
            <a:r>
              <a:rPr kumimoji="0" lang="en-US" altLang="zh-TW" sz="1400">
                <a:ea typeface="華康粗圓體" pitchFamily="49" charset="-120"/>
              </a:rPr>
              <a:t> State management</a:t>
            </a:r>
          </a:p>
        </p:txBody>
      </p:sp>
    </p:spTree>
  </p:cSld>
  <p:clrMapOvr>
    <a:masterClrMapping/>
  </p:clrMapOvr>
  <p:transition spd="slow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78753-6C96-488E-9A3A-382DDF9025E2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140162" name="Rectangle 2"/>
          <p:cNvSpPr>
            <a:spLocks noChangeArrowheads="1"/>
          </p:cNvSpPr>
          <p:nvPr/>
        </p:nvSpPr>
        <p:spPr bwMode="auto">
          <a:xfrm>
            <a:off x="4137025" y="2555875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kumimoji="0" lang="zh-TW" altLang="zh-TW" sz="1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63" name="Rectangle 3"/>
          <p:cNvSpPr>
            <a:spLocks noChangeArrowheads="1"/>
          </p:cNvSpPr>
          <p:nvPr/>
        </p:nvSpPr>
        <p:spPr bwMode="auto">
          <a:xfrm>
            <a:off x="2292350" y="3743325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kumimoji="0" lang="zh-TW" altLang="zh-TW" sz="1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64" name="Rectangle 4"/>
          <p:cNvSpPr>
            <a:spLocks noChangeArrowheads="1"/>
          </p:cNvSpPr>
          <p:nvPr/>
        </p:nvSpPr>
        <p:spPr bwMode="auto">
          <a:xfrm>
            <a:off x="3138488" y="3743325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kumimoji="0" lang="zh-TW" altLang="zh-TW" sz="1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65" name="Rectangle 5"/>
          <p:cNvSpPr>
            <a:spLocks noChangeArrowheads="1"/>
          </p:cNvSpPr>
          <p:nvPr/>
        </p:nvSpPr>
        <p:spPr bwMode="auto">
          <a:xfrm>
            <a:off x="3141663" y="3997325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kumimoji="0" lang="zh-TW" altLang="zh-TW" sz="1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66" name="Rectangle 6"/>
          <p:cNvSpPr>
            <a:spLocks noChangeArrowheads="1"/>
          </p:cNvSpPr>
          <p:nvPr/>
        </p:nvSpPr>
        <p:spPr bwMode="auto">
          <a:xfrm>
            <a:off x="3141663" y="3297238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kumimoji="0" lang="zh-TW" altLang="zh-TW" sz="1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67" name="Rectangle 7"/>
          <p:cNvSpPr>
            <a:spLocks noChangeArrowheads="1"/>
          </p:cNvSpPr>
          <p:nvPr/>
        </p:nvSpPr>
        <p:spPr bwMode="auto">
          <a:xfrm>
            <a:off x="1306513" y="3757613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kumimoji="0" lang="zh-TW" altLang="zh-TW" sz="1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68" name="Rectangle 8"/>
          <p:cNvSpPr>
            <a:spLocks noChangeArrowheads="1"/>
          </p:cNvSpPr>
          <p:nvPr/>
        </p:nvSpPr>
        <p:spPr bwMode="auto">
          <a:xfrm>
            <a:off x="1303338" y="4011613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kumimoji="0" lang="zh-TW" altLang="zh-TW" sz="1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69" name="Rectangle 9"/>
          <p:cNvSpPr>
            <a:spLocks noChangeArrowheads="1"/>
          </p:cNvSpPr>
          <p:nvPr/>
        </p:nvSpPr>
        <p:spPr bwMode="auto">
          <a:xfrm>
            <a:off x="7099300" y="2533650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kumimoji="0" lang="zh-TW" altLang="zh-TW" sz="1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82" name="Rectangle 10"/>
          <p:cNvSpPr>
            <a:spLocks noChangeArrowheads="1"/>
          </p:cNvSpPr>
          <p:nvPr/>
        </p:nvSpPr>
        <p:spPr bwMode="auto">
          <a:xfrm>
            <a:off x="6945313" y="3117850"/>
            <a:ext cx="277812" cy="74295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0" scaled="1"/>
          </a:gradFill>
          <a:ln w="508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83" name="Freeform 11"/>
          <p:cNvSpPr>
            <a:spLocks/>
          </p:cNvSpPr>
          <p:nvPr/>
        </p:nvSpPr>
        <p:spPr bwMode="auto">
          <a:xfrm>
            <a:off x="6665913" y="2455863"/>
            <a:ext cx="1014412" cy="931862"/>
          </a:xfrm>
          <a:custGeom>
            <a:avLst/>
            <a:gdLst>
              <a:gd name="T0" fmla="*/ 97 w 583"/>
              <a:gd name="T1" fmla="*/ 75 h 361"/>
              <a:gd name="T2" fmla="*/ 117 w 583"/>
              <a:gd name="T3" fmla="*/ 57 h 361"/>
              <a:gd name="T4" fmla="*/ 143 w 583"/>
              <a:gd name="T5" fmla="*/ 47 h 361"/>
              <a:gd name="T6" fmla="*/ 180 w 583"/>
              <a:gd name="T7" fmla="*/ 42 h 361"/>
              <a:gd name="T8" fmla="*/ 222 w 583"/>
              <a:gd name="T9" fmla="*/ 48 h 361"/>
              <a:gd name="T10" fmla="*/ 246 w 583"/>
              <a:gd name="T11" fmla="*/ 36 h 361"/>
              <a:gd name="T12" fmla="*/ 273 w 583"/>
              <a:gd name="T13" fmla="*/ 13 h 361"/>
              <a:gd name="T14" fmla="*/ 318 w 583"/>
              <a:gd name="T15" fmla="*/ 1 h 361"/>
              <a:gd name="T16" fmla="*/ 364 w 583"/>
              <a:gd name="T17" fmla="*/ 3 h 361"/>
              <a:gd name="T18" fmla="*/ 406 w 583"/>
              <a:gd name="T19" fmla="*/ 20 h 361"/>
              <a:gd name="T20" fmla="*/ 428 w 583"/>
              <a:gd name="T21" fmla="*/ 42 h 361"/>
              <a:gd name="T22" fmla="*/ 447 w 583"/>
              <a:gd name="T23" fmla="*/ 52 h 361"/>
              <a:gd name="T24" fmla="*/ 484 w 583"/>
              <a:gd name="T25" fmla="*/ 57 h 361"/>
              <a:gd name="T26" fmla="*/ 509 w 583"/>
              <a:gd name="T27" fmla="*/ 79 h 361"/>
              <a:gd name="T28" fmla="*/ 512 w 583"/>
              <a:gd name="T29" fmla="*/ 104 h 361"/>
              <a:gd name="T30" fmla="*/ 534 w 583"/>
              <a:gd name="T31" fmla="*/ 105 h 361"/>
              <a:gd name="T32" fmla="*/ 556 w 583"/>
              <a:gd name="T33" fmla="*/ 115 h 361"/>
              <a:gd name="T34" fmla="*/ 568 w 583"/>
              <a:gd name="T35" fmla="*/ 127 h 361"/>
              <a:gd name="T36" fmla="*/ 578 w 583"/>
              <a:gd name="T37" fmla="*/ 144 h 361"/>
              <a:gd name="T38" fmla="*/ 577 w 583"/>
              <a:gd name="T39" fmla="*/ 159 h 361"/>
              <a:gd name="T40" fmla="*/ 578 w 583"/>
              <a:gd name="T41" fmla="*/ 179 h 361"/>
              <a:gd name="T42" fmla="*/ 581 w 583"/>
              <a:gd name="T43" fmla="*/ 198 h 361"/>
              <a:gd name="T44" fmla="*/ 576 w 583"/>
              <a:gd name="T45" fmla="*/ 217 h 361"/>
              <a:gd name="T46" fmla="*/ 578 w 583"/>
              <a:gd name="T47" fmla="*/ 238 h 361"/>
              <a:gd name="T48" fmla="*/ 582 w 583"/>
              <a:gd name="T49" fmla="*/ 258 h 361"/>
              <a:gd name="T50" fmla="*/ 575 w 583"/>
              <a:gd name="T51" fmla="*/ 281 h 361"/>
              <a:gd name="T52" fmla="*/ 558 w 583"/>
              <a:gd name="T53" fmla="*/ 298 h 361"/>
              <a:gd name="T54" fmla="*/ 522 w 583"/>
              <a:gd name="T55" fmla="*/ 309 h 361"/>
              <a:gd name="T56" fmla="*/ 494 w 583"/>
              <a:gd name="T57" fmla="*/ 302 h 361"/>
              <a:gd name="T58" fmla="*/ 479 w 583"/>
              <a:gd name="T59" fmla="*/ 318 h 361"/>
              <a:gd name="T60" fmla="*/ 459 w 583"/>
              <a:gd name="T61" fmla="*/ 328 h 361"/>
              <a:gd name="T62" fmla="*/ 430 w 583"/>
              <a:gd name="T63" fmla="*/ 335 h 361"/>
              <a:gd name="T64" fmla="*/ 397 w 583"/>
              <a:gd name="T65" fmla="*/ 330 h 361"/>
              <a:gd name="T66" fmla="*/ 374 w 583"/>
              <a:gd name="T67" fmla="*/ 335 h 361"/>
              <a:gd name="T68" fmla="*/ 355 w 583"/>
              <a:gd name="T69" fmla="*/ 348 h 361"/>
              <a:gd name="T70" fmla="*/ 329 w 583"/>
              <a:gd name="T71" fmla="*/ 354 h 361"/>
              <a:gd name="T72" fmla="*/ 304 w 583"/>
              <a:gd name="T73" fmla="*/ 353 h 361"/>
              <a:gd name="T74" fmla="*/ 281 w 583"/>
              <a:gd name="T75" fmla="*/ 341 h 361"/>
              <a:gd name="T76" fmla="*/ 264 w 583"/>
              <a:gd name="T77" fmla="*/ 353 h 361"/>
              <a:gd name="T78" fmla="*/ 239 w 583"/>
              <a:gd name="T79" fmla="*/ 360 h 361"/>
              <a:gd name="T80" fmla="*/ 207 w 583"/>
              <a:gd name="T81" fmla="*/ 356 h 361"/>
              <a:gd name="T82" fmla="*/ 184 w 583"/>
              <a:gd name="T83" fmla="*/ 340 h 361"/>
              <a:gd name="T84" fmla="*/ 165 w 583"/>
              <a:gd name="T85" fmla="*/ 334 h 361"/>
              <a:gd name="T86" fmla="*/ 134 w 583"/>
              <a:gd name="T87" fmla="*/ 335 h 361"/>
              <a:gd name="T88" fmla="*/ 109 w 583"/>
              <a:gd name="T89" fmla="*/ 325 h 361"/>
              <a:gd name="T90" fmla="*/ 92 w 583"/>
              <a:gd name="T91" fmla="*/ 308 h 361"/>
              <a:gd name="T92" fmla="*/ 83 w 583"/>
              <a:gd name="T93" fmla="*/ 300 h 361"/>
              <a:gd name="T94" fmla="*/ 54 w 583"/>
              <a:gd name="T95" fmla="*/ 298 h 361"/>
              <a:gd name="T96" fmla="*/ 29 w 583"/>
              <a:gd name="T97" fmla="*/ 282 h 361"/>
              <a:gd name="T98" fmla="*/ 15 w 583"/>
              <a:gd name="T99" fmla="*/ 258 h 361"/>
              <a:gd name="T100" fmla="*/ 14 w 583"/>
              <a:gd name="T101" fmla="*/ 228 h 361"/>
              <a:gd name="T102" fmla="*/ 8 w 583"/>
              <a:gd name="T103" fmla="*/ 202 h 361"/>
              <a:gd name="T104" fmla="*/ 0 w 583"/>
              <a:gd name="T105" fmla="*/ 176 h 361"/>
              <a:gd name="T106" fmla="*/ 4 w 583"/>
              <a:gd name="T107" fmla="*/ 146 h 361"/>
              <a:gd name="T108" fmla="*/ 22 w 583"/>
              <a:gd name="T109" fmla="*/ 123 h 361"/>
              <a:gd name="T110" fmla="*/ 48 w 583"/>
              <a:gd name="T111" fmla="*/ 105 h 361"/>
              <a:gd name="T112" fmla="*/ 84 w 583"/>
              <a:gd name="T113" fmla="*/ 96 h 361"/>
              <a:gd name="T114" fmla="*/ 93 w 583"/>
              <a:gd name="T115" fmla="*/ 85 h 36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83"/>
              <a:gd name="T175" fmla="*/ 0 h 361"/>
              <a:gd name="T176" fmla="*/ 583 w 583"/>
              <a:gd name="T177" fmla="*/ 361 h 36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83" h="361">
                <a:moveTo>
                  <a:pt x="93" y="85"/>
                </a:moveTo>
                <a:lnTo>
                  <a:pt x="97" y="75"/>
                </a:lnTo>
                <a:lnTo>
                  <a:pt x="105" y="65"/>
                </a:lnTo>
                <a:lnTo>
                  <a:pt x="117" y="57"/>
                </a:lnTo>
                <a:lnTo>
                  <a:pt x="131" y="51"/>
                </a:lnTo>
                <a:lnTo>
                  <a:pt x="143" y="47"/>
                </a:lnTo>
                <a:lnTo>
                  <a:pt x="158" y="43"/>
                </a:lnTo>
                <a:lnTo>
                  <a:pt x="180" y="42"/>
                </a:lnTo>
                <a:lnTo>
                  <a:pt x="202" y="43"/>
                </a:lnTo>
                <a:lnTo>
                  <a:pt x="222" y="48"/>
                </a:lnTo>
                <a:lnTo>
                  <a:pt x="237" y="53"/>
                </a:lnTo>
                <a:lnTo>
                  <a:pt x="246" y="36"/>
                </a:lnTo>
                <a:lnTo>
                  <a:pt x="257" y="24"/>
                </a:lnTo>
                <a:lnTo>
                  <a:pt x="273" y="13"/>
                </a:lnTo>
                <a:lnTo>
                  <a:pt x="293" y="6"/>
                </a:lnTo>
                <a:lnTo>
                  <a:pt x="318" y="1"/>
                </a:lnTo>
                <a:lnTo>
                  <a:pt x="342" y="0"/>
                </a:lnTo>
                <a:lnTo>
                  <a:pt x="364" y="3"/>
                </a:lnTo>
                <a:lnTo>
                  <a:pt x="388" y="9"/>
                </a:lnTo>
                <a:lnTo>
                  <a:pt x="406" y="20"/>
                </a:lnTo>
                <a:lnTo>
                  <a:pt x="420" y="32"/>
                </a:lnTo>
                <a:lnTo>
                  <a:pt x="428" y="42"/>
                </a:lnTo>
                <a:lnTo>
                  <a:pt x="430" y="56"/>
                </a:lnTo>
                <a:lnTo>
                  <a:pt x="447" y="52"/>
                </a:lnTo>
                <a:lnTo>
                  <a:pt x="468" y="53"/>
                </a:lnTo>
                <a:lnTo>
                  <a:pt x="484" y="57"/>
                </a:lnTo>
                <a:lnTo>
                  <a:pt x="499" y="67"/>
                </a:lnTo>
                <a:lnTo>
                  <a:pt x="509" y="79"/>
                </a:lnTo>
                <a:lnTo>
                  <a:pt x="513" y="93"/>
                </a:lnTo>
                <a:lnTo>
                  <a:pt x="512" y="104"/>
                </a:lnTo>
                <a:lnTo>
                  <a:pt x="522" y="102"/>
                </a:lnTo>
                <a:lnTo>
                  <a:pt x="534" y="105"/>
                </a:lnTo>
                <a:lnTo>
                  <a:pt x="546" y="110"/>
                </a:lnTo>
                <a:lnTo>
                  <a:pt x="556" y="115"/>
                </a:lnTo>
                <a:lnTo>
                  <a:pt x="562" y="120"/>
                </a:lnTo>
                <a:lnTo>
                  <a:pt x="568" y="127"/>
                </a:lnTo>
                <a:lnTo>
                  <a:pt x="574" y="134"/>
                </a:lnTo>
                <a:lnTo>
                  <a:pt x="578" y="144"/>
                </a:lnTo>
                <a:lnTo>
                  <a:pt x="578" y="151"/>
                </a:lnTo>
                <a:lnTo>
                  <a:pt x="577" y="159"/>
                </a:lnTo>
                <a:lnTo>
                  <a:pt x="573" y="169"/>
                </a:lnTo>
                <a:lnTo>
                  <a:pt x="578" y="179"/>
                </a:lnTo>
                <a:lnTo>
                  <a:pt x="581" y="188"/>
                </a:lnTo>
                <a:lnTo>
                  <a:pt x="581" y="198"/>
                </a:lnTo>
                <a:lnTo>
                  <a:pt x="578" y="210"/>
                </a:lnTo>
                <a:lnTo>
                  <a:pt x="576" y="217"/>
                </a:lnTo>
                <a:lnTo>
                  <a:pt x="570" y="226"/>
                </a:lnTo>
                <a:lnTo>
                  <a:pt x="578" y="238"/>
                </a:lnTo>
                <a:lnTo>
                  <a:pt x="581" y="246"/>
                </a:lnTo>
                <a:lnTo>
                  <a:pt x="582" y="258"/>
                </a:lnTo>
                <a:lnTo>
                  <a:pt x="581" y="268"/>
                </a:lnTo>
                <a:lnTo>
                  <a:pt x="575" y="281"/>
                </a:lnTo>
                <a:lnTo>
                  <a:pt x="568" y="289"/>
                </a:lnTo>
                <a:lnTo>
                  <a:pt x="558" y="298"/>
                </a:lnTo>
                <a:lnTo>
                  <a:pt x="540" y="306"/>
                </a:lnTo>
                <a:lnTo>
                  <a:pt x="522" y="309"/>
                </a:lnTo>
                <a:lnTo>
                  <a:pt x="506" y="307"/>
                </a:lnTo>
                <a:lnTo>
                  <a:pt x="494" y="302"/>
                </a:lnTo>
                <a:lnTo>
                  <a:pt x="487" y="311"/>
                </a:lnTo>
                <a:lnTo>
                  <a:pt x="479" y="318"/>
                </a:lnTo>
                <a:lnTo>
                  <a:pt x="472" y="322"/>
                </a:lnTo>
                <a:lnTo>
                  <a:pt x="459" y="328"/>
                </a:lnTo>
                <a:lnTo>
                  <a:pt x="447" y="332"/>
                </a:lnTo>
                <a:lnTo>
                  <a:pt x="430" y="335"/>
                </a:lnTo>
                <a:lnTo>
                  <a:pt x="413" y="334"/>
                </a:lnTo>
                <a:lnTo>
                  <a:pt x="397" y="330"/>
                </a:lnTo>
                <a:lnTo>
                  <a:pt x="382" y="323"/>
                </a:lnTo>
                <a:lnTo>
                  <a:pt x="374" y="335"/>
                </a:lnTo>
                <a:lnTo>
                  <a:pt x="366" y="342"/>
                </a:lnTo>
                <a:lnTo>
                  <a:pt x="355" y="348"/>
                </a:lnTo>
                <a:lnTo>
                  <a:pt x="343" y="353"/>
                </a:lnTo>
                <a:lnTo>
                  <a:pt x="329" y="354"/>
                </a:lnTo>
                <a:lnTo>
                  <a:pt x="316" y="354"/>
                </a:lnTo>
                <a:lnTo>
                  <a:pt x="304" y="353"/>
                </a:lnTo>
                <a:lnTo>
                  <a:pt x="290" y="346"/>
                </a:lnTo>
                <a:lnTo>
                  <a:pt x="281" y="341"/>
                </a:lnTo>
                <a:lnTo>
                  <a:pt x="273" y="348"/>
                </a:lnTo>
                <a:lnTo>
                  <a:pt x="264" y="353"/>
                </a:lnTo>
                <a:lnTo>
                  <a:pt x="254" y="357"/>
                </a:lnTo>
                <a:lnTo>
                  <a:pt x="239" y="360"/>
                </a:lnTo>
                <a:lnTo>
                  <a:pt x="223" y="359"/>
                </a:lnTo>
                <a:lnTo>
                  <a:pt x="207" y="356"/>
                </a:lnTo>
                <a:lnTo>
                  <a:pt x="195" y="350"/>
                </a:lnTo>
                <a:lnTo>
                  <a:pt x="184" y="340"/>
                </a:lnTo>
                <a:lnTo>
                  <a:pt x="177" y="330"/>
                </a:lnTo>
                <a:lnTo>
                  <a:pt x="165" y="334"/>
                </a:lnTo>
                <a:lnTo>
                  <a:pt x="151" y="336"/>
                </a:lnTo>
                <a:lnTo>
                  <a:pt x="134" y="335"/>
                </a:lnTo>
                <a:lnTo>
                  <a:pt x="120" y="331"/>
                </a:lnTo>
                <a:lnTo>
                  <a:pt x="109" y="325"/>
                </a:lnTo>
                <a:lnTo>
                  <a:pt x="100" y="318"/>
                </a:lnTo>
                <a:lnTo>
                  <a:pt x="92" y="308"/>
                </a:lnTo>
                <a:lnTo>
                  <a:pt x="90" y="298"/>
                </a:lnTo>
                <a:lnTo>
                  <a:pt x="83" y="300"/>
                </a:lnTo>
                <a:lnTo>
                  <a:pt x="69" y="300"/>
                </a:lnTo>
                <a:lnTo>
                  <a:pt x="54" y="298"/>
                </a:lnTo>
                <a:lnTo>
                  <a:pt x="39" y="291"/>
                </a:lnTo>
                <a:lnTo>
                  <a:pt x="29" y="282"/>
                </a:lnTo>
                <a:lnTo>
                  <a:pt x="20" y="269"/>
                </a:lnTo>
                <a:lnTo>
                  <a:pt x="15" y="258"/>
                </a:lnTo>
                <a:lnTo>
                  <a:pt x="13" y="240"/>
                </a:lnTo>
                <a:lnTo>
                  <a:pt x="14" y="228"/>
                </a:lnTo>
                <a:lnTo>
                  <a:pt x="18" y="212"/>
                </a:lnTo>
                <a:lnTo>
                  <a:pt x="8" y="202"/>
                </a:lnTo>
                <a:lnTo>
                  <a:pt x="3" y="189"/>
                </a:lnTo>
                <a:lnTo>
                  <a:pt x="0" y="176"/>
                </a:lnTo>
                <a:lnTo>
                  <a:pt x="0" y="161"/>
                </a:lnTo>
                <a:lnTo>
                  <a:pt x="4" y="146"/>
                </a:lnTo>
                <a:lnTo>
                  <a:pt x="11" y="135"/>
                </a:lnTo>
                <a:lnTo>
                  <a:pt x="22" y="123"/>
                </a:lnTo>
                <a:lnTo>
                  <a:pt x="34" y="114"/>
                </a:lnTo>
                <a:lnTo>
                  <a:pt x="48" y="105"/>
                </a:lnTo>
                <a:lnTo>
                  <a:pt x="67" y="99"/>
                </a:lnTo>
                <a:lnTo>
                  <a:pt x="84" y="96"/>
                </a:lnTo>
                <a:lnTo>
                  <a:pt x="92" y="94"/>
                </a:lnTo>
                <a:lnTo>
                  <a:pt x="93" y="85"/>
                </a:lnTo>
              </a:path>
            </a:pathLst>
          </a:custGeom>
          <a:solidFill>
            <a:srgbClr val="CECECE"/>
          </a:solidFill>
          <a:ln w="2857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40172" name="Text Box 12"/>
          <p:cNvSpPr txBox="1">
            <a:spLocks noChangeArrowheads="1"/>
          </p:cNvSpPr>
          <p:nvPr/>
        </p:nvSpPr>
        <p:spPr bwMode="auto">
          <a:xfrm>
            <a:off x="6775450" y="2697163"/>
            <a:ext cx="742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kumimoji="0" lang="en-US" altLang="zh-TW" sz="2400" b="1" i="1">
                <a:solidFill>
                  <a:srgbClr val="66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Web</a:t>
            </a:r>
          </a:p>
        </p:txBody>
      </p:sp>
      <p:graphicFrame>
        <p:nvGraphicFramePr>
          <p:cNvPr id="15362" name="Object 13"/>
          <p:cNvGraphicFramePr>
            <a:graphicFrameLocks/>
          </p:cNvGraphicFramePr>
          <p:nvPr/>
        </p:nvGraphicFramePr>
        <p:xfrm>
          <a:off x="6897688" y="1082675"/>
          <a:ext cx="7366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多媒體項目" r:id="rId3" imgW="792000" imgH="657000" progId="">
                  <p:embed/>
                </p:oleObj>
              </mc:Choice>
              <mc:Fallback>
                <p:oleObj name="多媒體項目" r:id="rId3" imgW="792000" imgH="657000" progId="">
                  <p:embed/>
                  <p:pic>
                    <p:nvPicPr>
                      <p:cNvPr id="0" name="Object 1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7688" y="1082675"/>
                        <a:ext cx="7366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14"/>
          <p:cNvGraphicFramePr>
            <a:graphicFrameLocks/>
          </p:cNvGraphicFramePr>
          <p:nvPr/>
        </p:nvGraphicFramePr>
        <p:xfrm>
          <a:off x="7796213" y="1792288"/>
          <a:ext cx="73501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多媒體項目" r:id="rId5" imgW="792000" imgH="657000" progId="">
                  <p:embed/>
                </p:oleObj>
              </mc:Choice>
              <mc:Fallback>
                <p:oleObj name="多媒體項目" r:id="rId5" imgW="792000" imgH="657000" progId="">
                  <p:embed/>
                  <p:pic>
                    <p:nvPicPr>
                      <p:cNvPr id="0" name="Object 1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6213" y="1792288"/>
                        <a:ext cx="73501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15"/>
          <p:cNvGraphicFramePr>
            <a:graphicFrameLocks/>
          </p:cNvGraphicFramePr>
          <p:nvPr/>
        </p:nvGraphicFramePr>
        <p:xfrm>
          <a:off x="7494588" y="1304925"/>
          <a:ext cx="7366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多媒體項目" r:id="rId6" imgW="792000" imgH="657000" progId="">
                  <p:embed/>
                </p:oleObj>
              </mc:Choice>
              <mc:Fallback>
                <p:oleObj name="多媒體項目" r:id="rId6" imgW="792000" imgH="657000" progId="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4588" y="1304925"/>
                        <a:ext cx="7366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5" name="Line 16"/>
          <p:cNvSpPr>
            <a:spLocks noChangeShapeType="1"/>
          </p:cNvSpPr>
          <p:nvPr/>
        </p:nvSpPr>
        <p:spPr bwMode="auto">
          <a:xfrm flipH="1">
            <a:off x="7102475" y="1798638"/>
            <a:ext cx="196850" cy="931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86" name="Line 17"/>
          <p:cNvSpPr>
            <a:spLocks noChangeShapeType="1"/>
          </p:cNvSpPr>
          <p:nvPr/>
        </p:nvSpPr>
        <p:spPr bwMode="auto">
          <a:xfrm flipH="1">
            <a:off x="7291388" y="2027238"/>
            <a:ext cx="219075" cy="746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87" name="Line 18"/>
          <p:cNvSpPr>
            <a:spLocks noChangeShapeType="1"/>
          </p:cNvSpPr>
          <p:nvPr/>
        </p:nvSpPr>
        <p:spPr bwMode="auto">
          <a:xfrm flipH="1">
            <a:off x="7461250" y="2266950"/>
            <a:ext cx="282575" cy="611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88" name="Rectangle 19"/>
          <p:cNvSpPr>
            <a:spLocks noChangeArrowheads="1"/>
          </p:cNvSpPr>
          <p:nvPr/>
        </p:nvSpPr>
        <p:spPr bwMode="auto">
          <a:xfrm>
            <a:off x="6054725" y="1893888"/>
            <a:ext cx="2373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kumimoji="0" lang="en-US" altLang="zh-TW" sz="2000" b="1"/>
              <a:t>Business Process</a:t>
            </a:r>
          </a:p>
          <a:p>
            <a:pPr eaLnBrk="0" hangingPunct="0"/>
            <a:r>
              <a:rPr kumimoji="0" lang="en-US" altLang="zh-TW" sz="2000" b="1"/>
              <a:t>Managerment</a:t>
            </a:r>
          </a:p>
        </p:txBody>
      </p:sp>
      <p:sp>
        <p:nvSpPr>
          <p:cNvPr id="15389" name="Rectangle 20"/>
          <p:cNvSpPr>
            <a:spLocks noChangeArrowheads="1"/>
          </p:cNvSpPr>
          <p:nvPr/>
        </p:nvSpPr>
        <p:spPr bwMode="auto">
          <a:xfrm>
            <a:off x="631825" y="2641600"/>
            <a:ext cx="263525" cy="142875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0" scaled="1"/>
          </a:gradFill>
          <a:ln w="508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90" name="Rectangle 21"/>
          <p:cNvSpPr>
            <a:spLocks noChangeArrowheads="1"/>
          </p:cNvSpPr>
          <p:nvPr/>
        </p:nvSpPr>
        <p:spPr bwMode="auto">
          <a:xfrm>
            <a:off x="981075" y="2487613"/>
            <a:ext cx="265113" cy="1431925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0" scaled="1"/>
          </a:gradFill>
          <a:ln w="508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91" name="Rectangle 22"/>
          <p:cNvSpPr>
            <a:spLocks noChangeArrowheads="1"/>
          </p:cNvSpPr>
          <p:nvPr/>
        </p:nvSpPr>
        <p:spPr bwMode="auto">
          <a:xfrm>
            <a:off x="1371600" y="2371725"/>
            <a:ext cx="263525" cy="142875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0" scaled="1"/>
          </a:gradFill>
          <a:ln w="508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40183" name="AutoShape 23"/>
          <p:cNvSpPr>
            <a:spLocks noChangeArrowheads="1"/>
          </p:cNvSpPr>
          <p:nvPr/>
        </p:nvSpPr>
        <p:spPr bwMode="auto">
          <a:xfrm>
            <a:off x="1038225" y="1616075"/>
            <a:ext cx="815975" cy="79375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zh-TW" altLang="en-US"/>
          </a:p>
        </p:txBody>
      </p:sp>
      <p:sp>
        <p:nvSpPr>
          <p:cNvPr id="2140184" name="AutoShape 24"/>
          <p:cNvSpPr>
            <a:spLocks noChangeArrowheads="1"/>
          </p:cNvSpPr>
          <p:nvPr/>
        </p:nvSpPr>
        <p:spPr bwMode="auto">
          <a:xfrm>
            <a:off x="547688" y="1968500"/>
            <a:ext cx="814387" cy="79375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zh-TW" altLang="en-US"/>
          </a:p>
        </p:txBody>
      </p:sp>
      <p:sp>
        <p:nvSpPr>
          <p:cNvPr id="15394" name="Text Box 25"/>
          <p:cNvSpPr txBox="1">
            <a:spLocks noChangeArrowheads="1"/>
          </p:cNvSpPr>
          <p:nvPr/>
        </p:nvSpPr>
        <p:spPr bwMode="auto">
          <a:xfrm>
            <a:off x="839788" y="1870075"/>
            <a:ext cx="1554162" cy="701675"/>
          </a:xfrm>
          <a:prstGeom prst="rect">
            <a:avLst/>
          </a:prstGeom>
          <a:noFill/>
          <a:ln w="508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0" lang="en-US" altLang="zh-TW" sz="2000" b="1">
                <a:solidFill>
                  <a:srgbClr val="800080"/>
                </a:solidFill>
              </a:rPr>
              <a:t>Data</a:t>
            </a:r>
          </a:p>
          <a:p>
            <a:pPr eaLnBrk="0" hangingPunct="0"/>
            <a:r>
              <a:rPr kumimoji="0" lang="en-US" altLang="zh-TW" sz="2000" b="1">
                <a:solidFill>
                  <a:srgbClr val="800080"/>
                </a:solidFill>
              </a:rPr>
              <a:t>Warehouse</a:t>
            </a:r>
          </a:p>
        </p:txBody>
      </p:sp>
      <p:sp>
        <p:nvSpPr>
          <p:cNvPr id="2140186" name="AutoShape 26"/>
          <p:cNvSpPr>
            <a:spLocks noChangeArrowheads="1"/>
          </p:cNvSpPr>
          <p:nvPr/>
        </p:nvSpPr>
        <p:spPr bwMode="auto">
          <a:xfrm>
            <a:off x="361950" y="2525713"/>
            <a:ext cx="704850" cy="631825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zh-TW" alt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181225" y="1579563"/>
            <a:ext cx="4786313" cy="2224087"/>
            <a:chOff x="1536" y="1467"/>
            <a:chExt cx="2922" cy="1114"/>
          </a:xfrm>
        </p:grpSpPr>
        <p:sp>
          <p:nvSpPr>
            <p:cNvPr id="15433" name="Rectangle 28"/>
            <p:cNvSpPr>
              <a:spLocks noChangeArrowheads="1"/>
            </p:cNvSpPr>
            <p:nvPr/>
          </p:nvSpPr>
          <p:spPr bwMode="auto">
            <a:xfrm>
              <a:off x="3344" y="2209"/>
              <a:ext cx="169" cy="372"/>
            </a:xfrm>
            <a:prstGeom prst="rect">
              <a:avLst/>
            </a:prstGeom>
            <a:gradFill rotWithShape="0">
              <a:gsLst>
                <a:gs pos="0">
                  <a:srgbClr val="4D0808"/>
                </a:gs>
                <a:gs pos="14999">
                  <a:srgbClr val="FF0300"/>
                </a:gs>
                <a:gs pos="27499">
                  <a:srgbClr val="FF7A00"/>
                </a:gs>
                <a:gs pos="50000">
                  <a:srgbClr val="FFF200"/>
                </a:gs>
                <a:gs pos="72501">
                  <a:srgbClr val="FF7A00"/>
                </a:gs>
                <a:gs pos="85001">
                  <a:srgbClr val="FF0300"/>
                </a:gs>
                <a:gs pos="100000">
                  <a:srgbClr val="4D0808"/>
                </a:gs>
              </a:gsLst>
              <a:lin ang="0" scaled="1"/>
            </a:gradFill>
            <a:ln w="508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434" name="Rectangle 29"/>
            <p:cNvSpPr>
              <a:spLocks noChangeArrowheads="1"/>
            </p:cNvSpPr>
            <p:nvPr/>
          </p:nvSpPr>
          <p:spPr bwMode="auto">
            <a:xfrm>
              <a:off x="4159" y="2209"/>
              <a:ext cx="168" cy="372"/>
            </a:xfrm>
            <a:prstGeom prst="rect">
              <a:avLst/>
            </a:prstGeom>
            <a:gradFill rotWithShape="0">
              <a:gsLst>
                <a:gs pos="0">
                  <a:srgbClr val="4D0808"/>
                </a:gs>
                <a:gs pos="14999">
                  <a:srgbClr val="FF0300"/>
                </a:gs>
                <a:gs pos="27499">
                  <a:srgbClr val="FF7A00"/>
                </a:gs>
                <a:gs pos="50000">
                  <a:srgbClr val="FFF200"/>
                </a:gs>
                <a:gs pos="72501">
                  <a:srgbClr val="FF7A00"/>
                </a:gs>
                <a:gs pos="85001">
                  <a:srgbClr val="FF0300"/>
                </a:gs>
                <a:gs pos="100000">
                  <a:srgbClr val="4D0808"/>
                </a:gs>
              </a:gsLst>
              <a:lin ang="0" scaled="1"/>
            </a:gradFill>
            <a:ln w="508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435" name="Rectangle 30"/>
            <p:cNvSpPr>
              <a:spLocks noChangeArrowheads="1"/>
            </p:cNvSpPr>
            <p:nvPr/>
          </p:nvSpPr>
          <p:spPr bwMode="auto">
            <a:xfrm>
              <a:off x="2573" y="2209"/>
              <a:ext cx="168" cy="372"/>
            </a:xfrm>
            <a:prstGeom prst="rect">
              <a:avLst/>
            </a:prstGeom>
            <a:gradFill rotWithShape="0">
              <a:gsLst>
                <a:gs pos="0">
                  <a:srgbClr val="4D0808"/>
                </a:gs>
                <a:gs pos="14999">
                  <a:srgbClr val="FF0300"/>
                </a:gs>
                <a:gs pos="27499">
                  <a:srgbClr val="FF7A00"/>
                </a:gs>
                <a:gs pos="50000">
                  <a:srgbClr val="FFF200"/>
                </a:gs>
                <a:gs pos="72501">
                  <a:srgbClr val="FF7A00"/>
                </a:gs>
                <a:gs pos="85001">
                  <a:srgbClr val="FF0300"/>
                </a:gs>
                <a:gs pos="100000">
                  <a:srgbClr val="4D0808"/>
                </a:gs>
              </a:gsLst>
              <a:lin ang="0" scaled="1"/>
            </a:gradFill>
            <a:ln w="508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436" name="Rectangle 31"/>
            <p:cNvSpPr>
              <a:spLocks noChangeArrowheads="1"/>
            </p:cNvSpPr>
            <p:nvPr/>
          </p:nvSpPr>
          <p:spPr bwMode="auto">
            <a:xfrm>
              <a:off x="1743" y="2202"/>
              <a:ext cx="141" cy="372"/>
            </a:xfrm>
            <a:prstGeom prst="rect">
              <a:avLst/>
            </a:prstGeom>
            <a:gradFill rotWithShape="0">
              <a:gsLst>
                <a:gs pos="0">
                  <a:srgbClr val="4D0808"/>
                </a:gs>
                <a:gs pos="14999">
                  <a:srgbClr val="FF0300"/>
                </a:gs>
                <a:gs pos="27499">
                  <a:srgbClr val="FF7A00"/>
                </a:gs>
                <a:gs pos="50000">
                  <a:srgbClr val="FFF200"/>
                </a:gs>
                <a:gs pos="72501">
                  <a:srgbClr val="FF7A00"/>
                </a:gs>
                <a:gs pos="85001">
                  <a:srgbClr val="FF0300"/>
                </a:gs>
                <a:gs pos="100000">
                  <a:srgbClr val="4D0808"/>
                </a:gs>
              </a:gsLst>
              <a:lin ang="0" scaled="1"/>
            </a:gradFill>
            <a:ln w="508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15369" name="Object 32"/>
            <p:cNvGraphicFramePr>
              <a:graphicFrameLocks/>
            </p:cNvGraphicFramePr>
            <p:nvPr/>
          </p:nvGraphicFramePr>
          <p:xfrm>
            <a:off x="1536" y="1889"/>
            <a:ext cx="450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多媒體項目" r:id="rId7" imgW="792000" imgH="657000" progId="">
                    <p:embed/>
                  </p:oleObj>
                </mc:Choice>
                <mc:Fallback>
                  <p:oleObj name="多媒體項目" r:id="rId7" imgW="792000" imgH="657000" progId="">
                    <p:embed/>
                    <p:pic>
                      <p:nvPicPr>
                        <p:cNvPr id="0" name="Object 3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889"/>
                          <a:ext cx="450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37" name="Rectangle 33"/>
            <p:cNvSpPr>
              <a:spLocks noChangeArrowheads="1"/>
            </p:cNvSpPr>
            <p:nvPr/>
          </p:nvSpPr>
          <p:spPr bwMode="auto">
            <a:xfrm>
              <a:off x="1589" y="1477"/>
              <a:ext cx="458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kumimoji="0" lang="en-US" altLang="zh-TW" sz="2000" b="1"/>
                <a:t>PDM</a:t>
              </a:r>
            </a:p>
          </p:txBody>
        </p:sp>
        <p:graphicFrame>
          <p:nvGraphicFramePr>
            <p:cNvPr id="15370" name="Object 34"/>
            <p:cNvGraphicFramePr>
              <a:graphicFrameLocks/>
            </p:cNvGraphicFramePr>
            <p:nvPr/>
          </p:nvGraphicFramePr>
          <p:xfrm>
            <a:off x="2348" y="1907"/>
            <a:ext cx="449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多媒體項目" r:id="rId9" imgW="792000" imgH="657000" progId="">
                    <p:embed/>
                  </p:oleObj>
                </mc:Choice>
                <mc:Fallback>
                  <p:oleObj name="多媒體項目" r:id="rId9" imgW="792000" imgH="657000" progId="">
                    <p:embed/>
                    <p:pic>
                      <p:nvPicPr>
                        <p:cNvPr id="0" name="Object 3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48" y="1907"/>
                          <a:ext cx="449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38" name="Rectangle 35"/>
            <p:cNvSpPr>
              <a:spLocks noChangeArrowheads="1"/>
            </p:cNvSpPr>
            <p:nvPr/>
          </p:nvSpPr>
          <p:spPr bwMode="auto">
            <a:xfrm>
              <a:off x="2101" y="1467"/>
              <a:ext cx="1009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kumimoji="0" lang="en-US" altLang="zh-TW" sz="2000" b="1"/>
                <a:t>Broadvision</a:t>
              </a:r>
            </a:p>
          </p:txBody>
        </p:sp>
        <p:graphicFrame>
          <p:nvGraphicFramePr>
            <p:cNvPr id="15371" name="Object 36"/>
            <p:cNvGraphicFramePr>
              <a:graphicFrameLocks/>
            </p:cNvGraphicFramePr>
            <p:nvPr/>
          </p:nvGraphicFramePr>
          <p:xfrm>
            <a:off x="3274" y="1933"/>
            <a:ext cx="312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多媒體項目" r:id="rId11" imgW="549000" imgH="569880" progId="">
                    <p:embed/>
                  </p:oleObj>
                </mc:Choice>
                <mc:Fallback>
                  <p:oleObj name="多媒體項目" r:id="rId11" imgW="549000" imgH="569880" progId="">
                    <p:embed/>
                    <p:pic>
                      <p:nvPicPr>
                        <p:cNvPr id="0" name="Object 3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4" y="1933"/>
                          <a:ext cx="312" cy="3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39" name="Rectangle 37"/>
            <p:cNvSpPr>
              <a:spLocks noChangeArrowheads="1"/>
            </p:cNvSpPr>
            <p:nvPr/>
          </p:nvSpPr>
          <p:spPr bwMode="auto">
            <a:xfrm>
              <a:off x="3132" y="1542"/>
              <a:ext cx="579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kumimoji="0" lang="en-US" altLang="zh-TW" sz="2000" b="1"/>
                <a:t>SCM</a:t>
              </a:r>
            </a:p>
            <a:p>
              <a:pPr eaLnBrk="0" hangingPunct="0"/>
              <a:r>
                <a:rPr kumimoji="0" lang="en-US" altLang="zh-TW" sz="2000" b="1"/>
                <a:t>Adexa</a:t>
              </a:r>
            </a:p>
          </p:txBody>
        </p:sp>
        <p:graphicFrame>
          <p:nvGraphicFramePr>
            <p:cNvPr id="15372" name="Object 38"/>
            <p:cNvGraphicFramePr>
              <a:graphicFrameLocks/>
            </p:cNvGraphicFramePr>
            <p:nvPr/>
          </p:nvGraphicFramePr>
          <p:xfrm>
            <a:off x="4008" y="2010"/>
            <a:ext cx="450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多媒體項目" r:id="rId13" imgW="792000" imgH="657000" progId="">
                    <p:embed/>
                  </p:oleObj>
                </mc:Choice>
                <mc:Fallback>
                  <p:oleObj name="多媒體項目" r:id="rId13" imgW="792000" imgH="657000" progId="">
                    <p:embed/>
                    <p:pic>
                      <p:nvPicPr>
                        <p:cNvPr id="0" name="Object 3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8" y="2010"/>
                          <a:ext cx="450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40" name="Rectangle 39"/>
            <p:cNvSpPr>
              <a:spLocks noChangeArrowheads="1"/>
            </p:cNvSpPr>
            <p:nvPr/>
          </p:nvSpPr>
          <p:spPr bwMode="auto">
            <a:xfrm>
              <a:off x="4035" y="1733"/>
              <a:ext cx="311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kumimoji="0" lang="en-US" altLang="zh-TW" sz="2000" b="1"/>
                <a:t>….</a:t>
              </a:r>
            </a:p>
          </p:txBody>
        </p:sp>
      </p:grpSp>
      <p:sp>
        <p:nvSpPr>
          <p:cNvPr id="15397" name="Rectangle 40"/>
          <p:cNvSpPr>
            <a:spLocks noChangeArrowheads="1"/>
          </p:cNvSpPr>
          <p:nvPr/>
        </p:nvSpPr>
        <p:spPr bwMode="auto">
          <a:xfrm>
            <a:off x="5773738" y="4021138"/>
            <a:ext cx="274637" cy="742950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0" scaled="1"/>
          </a:gradFill>
          <a:ln w="508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98" name="Rectangle 41"/>
          <p:cNvSpPr>
            <a:spLocks noChangeArrowheads="1"/>
          </p:cNvSpPr>
          <p:nvPr/>
        </p:nvSpPr>
        <p:spPr bwMode="auto">
          <a:xfrm>
            <a:off x="4173538" y="3884613"/>
            <a:ext cx="276225" cy="1023937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0" scaled="1"/>
          </a:gradFill>
          <a:ln w="508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99" name="Rectangle 42"/>
          <p:cNvSpPr>
            <a:spLocks noChangeArrowheads="1"/>
          </p:cNvSpPr>
          <p:nvPr/>
        </p:nvSpPr>
        <p:spPr bwMode="auto">
          <a:xfrm>
            <a:off x="2111375" y="3803650"/>
            <a:ext cx="274638" cy="1274763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0" scaled="1"/>
          </a:gradFill>
          <a:ln w="508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400" name="Rectangle 43"/>
          <p:cNvSpPr>
            <a:spLocks noChangeArrowheads="1"/>
          </p:cNvSpPr>
          <p:nvPr/>
        </p:nvSpPr>
        <p:spPr bwMode="auto">
          <a:xfrm>
            <a:off x="922338" y="3951288"/>
            <a:ext cx="276225" cy="1163637"/>
          </a:xfrm>
          <a:prstGeom prst="rect">
            <a:avLst/>
          </a:prstGeom>
          <a:gradFill rotWithShape="0">
            <a:gsLst>
              <a:gs pos="0">
                <a:srgbClr val="4D0808"/>
              </a:gs>
              <a:gs pos="14999">
                <a:srgbClr val="FF0300"/>
              </a:gs>
              <a:gs pos="27499">
                <a:srgbClr val="FF7A00"/>
              </a:gs>
              <a:gs pos="50000">
                <a:srgbClr val="FFF200"/>
              </a:gs>
              <a:gs pos="72501">
                <a:srgbClr val="FF7A00"/>
              </a:gs>
              <a:gs pos="85001">
                <a:srgbClr val="FF0300"/>
              </a:gs>
              <a:gs pos="100000">
                <a:srgbClr val="4D0808"/>
              </a:gs>
            </a:gsLst>
            <a:lin ang="0" scaled="1"/>
          </a:gradFill>
          <a:ln w="508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15365" name="Object 44"/>
          <p:cNvGraphicFramePr>
            <a:graphicFrameLocks/>
          </p:cNvGraphicFramePr>
          <p:nvPr/>
        </p:nvGraphicFramePr>
        <p:xfrm>
          <a:off x="692150" y="4699000"/>
          <a:ext cx="735013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多媒體項目" r:id="rId15" imgW="792000" imgH="657000" progId="">
                  <p:embed/>
                </p:oleObj>
              </mc:Choice>
              <mc:Fallback>
                <p:oleObj name="多媒體項目" r:id="rId15" imgW="792000" imgH="657000" progId="">
                  <p:embed/>
                  <p:pic>
                    <p:nvPicPr>
                      <p:cNvPr id="0" name="Object 44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4699000"/>
                        <a:ext cx="735013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1" name="Rectangle 45"/>
          <p:cNvSpPr>
            <a:spLocks noChangeArrowheads="1"/>
          </p:cNvSpPr>
          <p:nvPr/>
        </p:nvSpPr>
        <p:spPr bwMode="auto">
          <a:xfrm>
            <a:off x="455613" y="5394325"/>
            <a:ext cx="1173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kumimoji="0" lang="en-US" altLang="zh-TW" sz="2000" b="1"/>
              <a:t>SAP R/3</a:t>
            </a:r>
          </a:p>
        </p:txBody>
      </p:sp>
      <p:graphicFrame>
        <p:nvGraphicFramePr>
          <p:cNvPr id="15366" name="Object 46"/>
          <p:cNvGraphicFramePr>
            <a:graphicFrameLocks/>
          </p:cNvGraphicFramePr>
          <p:nvPr/>
        </p:nvGraphicFramePr>
        <p:xfrm>
          <a:off x="5416550" y="4608513"/>
          <a:ext cx="7493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多媒體項目" r:id="rId17" imgW="807840" imgH="669600" progId="">
                  <p:embed/>
                </p:oleObj>
              </mc:Choice>
              <mc:Fallback>
                <p:oleObj name="多媒體項目" r:id="rId17" imgW="807840" imgH="669600" progId="">
                  <p:embed/>
                  <p:pic>
                    <p:nvPicPr>
                      <p:cNvPr id="0" name="Object 46"/>
                      <p:cNvPicPr>
                        <a:picLocks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6550" y="4608513"/>
                        <a:ext cx="7493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2" name="Rectangle 47"/>
          <p:cNvSpPr>
            <a:spLocks noChangeArrowheads="1"/>
          </p:cNvSpPr>
          <p:nvPr/>
        </p:nvSpPr>
        <p:spPr bwMode="auto">
          <a:xfrm>
            <a:off x="6148388" y="4421188"/>
            <a:ext cx="158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kumimoji="0" lang="en-US" altLang="zh-TW" b="1"/>
              <a:t>Warehouse</a:t>
            </a:r>
          </a:p>
          <a:p>
            <a:pPr algn="l" eaLnBrk="0" hangingPunct="0"/>
            <a:r>
              <a:rPr kumimoji="0" lang="en-US" altLang="zh-TW" b="1"/>
              <a:t>Management</a:t>
            </a:r>
          </a:p>
          <a:p>
            <a:pPr algn="l" eaLnBrk="0" hangingPunct="0"/>
            <a:r>
              <a:rPr kumimoji="0" lang="en-US" altLang="zh-TW" b="1"/>
              <a:t>System</a:t>
            </a:r>
          </a:p>
        </p:txBody>
      </p:sp>
      <p:graphicFrame>
        <p:nvGraphicFramePr>
          <p:cNvPr id="15367" name="Object 48"/>
          <p:cNvGraphicFramePr>
            <a:graphicFrameLocks/>
          </p:cNvGraphicFramePr>
          <p:nvPr/>
        </p:nvGraphicFramePr>
        <p:xfrm>
          <a:off x="1819275" y="4630738"/>
          <a:ext cx="73818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多媒體項目" r:id="rId19" imgW="792000" imgH="657000" progId="">
                  <p:embed/>
                </p:oleObj>
              </mc:Choice>
              <mc:Fallback>
                <p:oleObj name="多媒體項目" r:id="rId19" imgW="792000" imgH="657000" progId="">
                  <p:embed/>
                  <p:pic>
                    <p:nvPicPr>
                      <p:cNvPr id="0" name="Object 48"/>
                      <p:cNvPicPr>
                        <a:picLocks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4630738"/>
                        <a:ext cx="738188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3" name="Rectangle 49"/>
          <p:cNvSpPr>
            <a:spLocks noChangeArrowheads="1"/>
          </p:cNvSpPr>
          <p:nvPr/>
        </p:nvSpPr>
        <p:spPr bwMode="auto">
          <a:xfrm>
            <a:off x="1865313" y="5348288"/>
            <a:ext cx="735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kumimoji="0" lang="en-US" altLang="zh-TW" sz="2000" b="1"/>
              <a:t>MES</a:t>
            </a:r>
          </a:p>
        </p:txBody>
      </p:sp>
      <p:graphicFrame>
        <p:nvGraphicFramePr>
          <p:cNvPr id="15368" name="Object 50"/>
          <p:cNvGraphicFramePr>
            <a:graphicFrameLocks/>
          </p:cNvGraphicFramePr>
          <p:nvPr/>
        </p:nvGraphicFramePr>
        <p:xfrm>
          <a:off x="4144963" y="4667250"/>
          <a:ext cx="7366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多媒體項目" r:id="rId21" imgW="792000" imgH="657000" progId="">
                  <p:embed/>
                </p:oleObj>
              </mc:Choice>
              <mc:Fallback>
                <p:oleObj name="多媒體項目" r:id="rId21" imgW="792000" imgH="657000" progId="">
                  <p:embed/>
                  <p:pic>
                    <p:nvPicPr>
                      <p:cNvPr id="0" name="Object 5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963" y="4667250"/>
                        <a:ext cx="7366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4" name="Rectangle 51"/>
          <p:cNvSpPr>
            <a:spLocks noChangeArrowheads="1"/>
          </p:cNvSpPr>
          <p:nvPr/>
        </p:nvSpPr>
        <p:spPr bwMode="auto">
          <a:xfrm>
            <a:off x="3917950" y="5343525"/>
            <a:ext cx="1652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kumimoji="0" lang="en-US" altLang="zh-TW" sz="2000" b="1"/>
              <a:t>Lotus Notes</a:t>
            </a:r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3198813" y="4344988"/>
            <a:ext cx="638175" cy="715962"/>
            <a:chOff x="2814" y="2846"/>
            <a:chExt cx="431" cy="399"/>
          </a:xfrm>
        </p:grpSpPr>
        <p:sp>
          <p:nvSpPr>
            <p:cNvPr id="15415" name="Oval 53"/>
            <p:cNvSpPr>
              <a:spLocks noChangeArrowheads="1"/>
            </p:cNvSpPr>
            <p:nvPr/>
          </p:nvSpPr>
          <p:spPr bwMode="auto">
            <a:xfrm>
              <a:off x="2814" y="2846"/>
              <a:ext cx="431" cy="399"/>
            </a:xfrm>
            <a:prstGeom prst="ellipse">
              <a:avLst/>
            </a:prstGeom>
            <a:solidFill>
              <a:srgbClr val="EDD4C8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54"/>
            <p:cNvGrpSpPr>
              <a:grpSpLocks/>
            </p:cNvGrpSpPr>
            <p:nvPr/>
          </p:nvGrpSpPr>
          <p:grpSpPr bwMode="auto">
            <a:xfrm>
              <a:off x="2882" y="2892"/>
              <a:ext cx="218" cy="307"/>
              <a:chOff x="2882" y="2892"/>
              <a:chExt cx="218" cy="307"/>
            </a:xfrm>
          </p:grpSpPr>
          <p:sp>
            <p:nvSpPr>
              <p:cNvPr id="15417" name="Freeform 55"/>
              <p:cNvSpPr>
                <a:spLocks/>
              </p:cNvSpPr>
              <p:nvPr/>
            </p:nvSpPr>
            <p:spPr bwMode="auto">
              <a:xfrm>
                <a:off x="3056" y="2892"/>
                <a:ext cx="44" cy="20"/>
              </a:xfrm>
              <a:custGeom>
                <a:avLst/>
                <a:gdLst>
                  <a:gd name="T0" fmla="*/ 43 w 44"/>
                  <a:gd name="T1" fmla="*/ 0 h 20"/>
                  <a:gd name="T2" fmla="*/ 0 w 44"/>
                  <a:gd name="T3" fmla="*/ 0 h 20"/>
                  <a:gd name="T4" fmla="*/ 0 w 44"/>
                  <a:gd name="T5" fmla="*/ 19 h 20"/>
                  <a:gd name="T6" fmla="*/ 43 w 44"/>
                  <a:gd name="T7" fmla="*/ 19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20"/>
                  <a:gd name="T14" fmla="*/ 44 w 44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20">
                    <a:moveTo>
                      <a:pt x="43" y="0"/>
                    </a:moveTo>
                    <a:lnTo>
                      <a:pt x="0" y="0"/>
                    </a:lnTo>
                    <a:lnTo>
                      <a:pt x="0" y="19"/>
                    </a:lnTo>
                    <a:lnTo>
                      <a:pt x="43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18" name="Freeform 56"/>
              <p:cNvSpPr>
                <a:spLocks/>
              </p:cNvSpPr>
              <p:nvPr/>
            </p:nvSpPr>
            <p:spPr bwMode="auto">
              <a:xfrm>
                <a:off x="3056" y="2933"/>
                <a:ext cx="44" cy="20"/>
              </a:xfrm>
              <a:custGeom>
                <a:avLst/>
                <a:gdLst>
                  <a:gd name="T0" fmla="*/ 43 w 44"/>
                  <a:gd name="T1" fmla="*/ 0 h 20"/>
                  <a:gd name="T2" fmla="*/ 0 w 44"/>
                  <a:gd name="T3" fmla="*/ 0 h 20"/>
                  <a:gd name="T4" fmla="*/ 0 w 44"/>
                  <a:gd name="T5" fmla="*/ 19 h 20"/>
                  <a:gd name="T6" fmla="*/ 43 w 44"/>
                  <a:gd name="T7" fmla="*/ 19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20"/>
                  <a:gd name="T14" fmla="*/ 44 w 44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20">
                    <a:moveTo>
                      <a:pt x="43" y="0"/>
                    </a:moveTo>
                    <a:lnTo>
                      <a:pt x="0" y="0"/>
                    </a:lnTo>
                    <a:lnTo>
                      <a:pt x="0" y="19"/>
                    </a:lnTo>
                    <a:lnTo>
                      <a:pt x="43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19" name="Freeform 57"/>
              <p:cNvSpPr>
                <a:spLocks/>
              </p:cNvSpPr>
              <p:nvPr/>
            </p:nvSpPr>
            <p:spPr bwMode="auto">
              <a:xfrm>
                <a:off x="3056" y="2973"/>
                <a:ext cx="44" cy="20"/>
              </a:xfrm>
              <a:custGeom>
                <a:avLst/>
                <a:gdLst>
                  <a:gd name="T0" fmla="*/ 43 w 44"/>
                  <a:gd name="T1" fmla="*/ 0 h 20"/>
                  <a:gd name="T2" fmla="*/ 0 w 44"/>
                  <a:gd name="T3" fmla="*/ 0 h 20"/>
                  <a:gd name="T4" fmla="*/ 0 w 44"/>
                  <a:gd name="T5" fmla="*/ 19 h 20"/>
                  <a:gd name="T6" fmla="*/ 43 w 44"/>
                  <a:gd name="T7" fmla="*/ 19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20"/>
                  <a:gd name="T14" fmla="*/ 44 w 44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20">
                    <a:moveTo>
                      <a:pt x="43" y="0"/>
                    </a:moveTo>
                    <a:lnTo>
                      <a:pt x="0" y="0"/>
                    </a:lnTo>
                    <a:lnTo>
                      <a:pt x="0" y="19"/>
                    </a:lnTo>
                    <a:lnTo>
                      <a:pt x="43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0" name="Freeform 58"/>
              <p:cNvSpPr>
                <a:spLocks/>
              </p:cNvSpPr>
              <p:nvPr/>
            </p:nvSpPr>
            <p:spPr bwMode="auto">
              <a:xfrm>
                <a:off x="3056" y="3014"/>
                <a:ext cx="44" cy="21"/>
              </a:xfrm>
              <a:custGeom>
                <a:avLst/>
                <a:gdLst>
                  <a:gd name="T0" fmla="*/ 43 w 44"/>
                  <a:gd name="T1" fmla="*/ 0 h 21"/>
                  <a:gd name="T2" fmla="*/ 0 w 44"/>
                  <a:gd name="T3" fmla="*/ 0 h 21"/>
                  <a:gd name="T4" fmla="*/ 0 w 44"/>
                  <a:gd name="T5" fmla="*/ 20 h 21"/>
                  <a:gd name="T6" fmla="*/ 43 w 44"/>
                  <a:gd name="T7" fmla="*/ 20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21"/>
                  <a:gd name="T14" fmla="*/ 44 w 44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21">
                    <a:moveTo>
                      <a:pt x="43" y="0"/>
                    </a:moveTo>
                    <a:lnTo>
                      <a:pt x="0" y="0"/>
                    </a:lnTo>
                    <a:lnTo>
                      <a:pt x="0" y="20"/>
                    </a:lnTo>
                    <a:lnTo>
                      <a:pt x="43" y="2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1" name="Freeform 59"/>
              <p:cNvSpPr>
                <a:spLocks/>
              </p:cNvSpPr>
              <p:nvPr/>
            </p:nvSpPr>
            <p:spPr bwMode="auto">
              <a:xfrm>
                <a:off x="3056" y="3055"/>
                <a:ext cx="44" cy="21"/>
              </a:xfrm>
              <a:custGeom>
                <a:avLst/>
                <a:gdLst>
                  <a:gd name="T0" fmla="*/ 43 w 44"/>
                  <a:gd name="T1" fmla="*/ 0 h 21"/>
                  <a:gd name="T2" fmla="*/ 0 w 44"/>
                  <a:gd name="T3" fmla="*/ 0 h 21"/>
                  <a:gd name="T4" fmla="*/ 0 w 44"/>
                  <a:gd name="T5" fmla="*/ 20 h 21"/>
                  <a:gd name="T6" fmla="*/ 43 w 44"/>
                  <a:gd name="T7" fmla="*/ 20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21"/>
                  <a:gd name="T14" fmla="*/ 44 w 44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21">
                    <a:moveTo>
                      <a:pt x="43" y="0"/>
                    </a:moveTo>
                    <a:lnTo>
                      <a:pt x="0" y="0"/>
                    </a:lnTo>
                    <a:lnTo>
                      <a:pt x="0" y="20"/>
                    </a:lnTo>
                    <a:lnTo>
                      <a:pt x="43" y="2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2" name="Freeform 60"/>
              <p:cNvSpPr>
                <a:spLocks/>
              </p:cNvSpPr>
              <p:nvPr/>
            </p:nvSpPr>
            <p:spPr bwMode="auto">
              <a:xfrm>
                <a:off x="3056" y="3096"/>
                <a:ext cx="44" cy="21"/>
              </a:xfrm>
              <a:custGeom>
                <a:avLst/>
                <a:gdLst>
                  <a:gd name="T0" fmla="*/ 43 w 44"/>
                  <a:gd name="T1" fmla="*/ 0 h 21"/>
                  <a:gd name="T2" fmla="*/ 0 w 44"/>
                  <a:gd name="T3" fmla="*/ 0 h 21"/>
                  <a:gd name="T4" fmla="*/ 0 w 44"/>
                  <a:gd name="T5" fmla="*/ 20 h 21"/>
                  <a:gd name="T6" fmla="*/ 43 w 44"/>
                  <a:gd name="T7" fmla="*/ 20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21"/>
                  <a:gd name="T14" fmla="*/ 44 w 44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21">
                    <a:moveTo>
                      <a:pt x="43" y="0"/>
                    </a:moveTo>
                    <a:lnTo>
                      <a:pt x="0" y="0"/>
                    </a:lnTo>
                    <a:lnTo>
                      <a:pt x="0" y="20"/>
                    </a:lnTo>
                    <a:lnTo>
                      <a:pt x="43" y="2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3" name="Freeform 61"/>
              <p:cNvSpPr>
                <a:spLocks/>
              </p:cNvSpPr>
              <p:nvPr/>
            </p:nvSpPr>
            <p:spPr bwMode="auto">
              <a:xfrm>
                <a:off x="3056" y="3136"/>
                <a:ext cx="44" cy="22"/>
              </a:xfrm>
              <a:custGeom>
                <a:avLst/>
                <a:gdLst>
                  <a:gd name="T0" fmla="*/ 43 w 44"/>
                  <a:gd name="T1" fmla="*/ 0 h 22"/>
                  <a:gd name="T2" fmla="*/ 0 w 44"/>
                  <a:gd name="T3" fmla="*/ 0 h 22"/>
                  <a:gd name="T4" fmla="*/ 0 w 44"/>
                  <a:gd name="T5" fmla="*/ 21 h 22"/>
                  <a:gd name="T6" fmla="*/ 43 w 44"/>
                  <a:gd name="T7" fmla="*/ 21 h 2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22"/>
                  <a:gd name="T14" fmla="*/ 44 w 44"/>
                  <a:gd name="T15" fmla="*/ 22 h 2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22">
                    <a:moveTo>
                      <a:pt x="43" y="0"/>
                    </a:moveTo>
                    <a:lnTo>
                      <a:pt x="0" y="0"/>
                    </a:lnTo>
                    <a:lnTo>
                      <a:pt x="0" y="21"/>
                    </a:lnTo>
                    <a:lnTo>
                      <a:pt x="43" y="21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4" name="Freeform 62"/>
              <p:cNvSpPr>
                <a:spLocks/>
              </p:cNvSpPr>
              <p:nvPr/>
            </p:nvSpPr>
            <p:spPr bwMode="auto">
              <a:xfrm>
                <a:off x="3056" y="3178"/>
                <a:ext cx="44" cy="21"/>
              </a:xfrm>
              <a:custGeom>
                <a:avLst/>
                <a:gdLst>
                  <a:gd name="T0" fmla="*/ 43 w 44"/>
                  <a:gd name="T1" fmla="*/ 0 h 21"/>
                  <a:gd name="T2" fmla="*/ 0 w 44"/>
                  <a:gd name="T3" fmla="*/ 0 h 21"/>
                  <a:gd name="T4" fmla="*/ 0 w 44"/>
                  <a:gd name="T5" fmla="*/ 20 h 21"/>
                  <a:gd name="T6" fmla="*/ 43 w 44"/>
                  <a:gd name="T7" fmla="*/ 20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21"/>
                  <a:gd name="T14" fmla="*/ 44 w 44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21">
                    <a:moveTo>
                      <a:pt x="43" y="0"/>
                    </a:moveTo>
                    <a:lnTo>
                      <a:pt x="0" y="0"/>
                    </a:lnTo>
                    <a:lnTo>
                      <a:pt x="0" y="20"/>
                    </a:lnTo>
                    <a:lnTo>
                      <a:pt x="43" y="2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5" name="Freeform 63"/>
              <p:cNvSpPr>
                <a:spLocks/>
              </p:cNvSpPr>
              <p:nvPr/>
            </p:nvSpPr>
            <p:spPr bwMode="auto">
              <a:xfrm>
                <a:off x="3012" y="2900"/>
                <a:ext cx="44" cy="43"/>
              </a:xfrm>
              <a:custGeom>
                <a:avLst/>
                <a:gdLst>
                  <a:gd name="T0" fmla="*/ 43 w 44"/>
                  <a:gd name="T1" fmla="*/ 0 h 43"/>
                  <a:gd name="T2" fmla="*/ 0 w 44"/>
                  <a:gd name="T3" fmla="*/ 0 h 43"/>
                  <a:gd name="T4" fmla="*/ 0 w 44"/>
                  <a:gd name="T5" fmla="*/ 42 h 43"/>
                  <a:gd name="T6" fmla="*/ 43 w 44"/>
                  <a:gd name="T7" fmla="*/ 42 h 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43"/>
                  <a:gd name="T14" fmla="*/ 44 w 44"/>
                  <a:gd name="T15" fmla="*/ 43 h 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43">
                    <a:moveTo>
                      <a:pt x="43" y="0"/>
                    </a:moveTo>
                    <a:lnTo>
                      <a:pt x="0" y="0"/>
                    </a:lnTo>
                    <a:lnTo>
                      <a:pt x="0" y="42"/>
                    </a:lnTo>
                    <a:lnTo>
                      <a:pt x="43" y="42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6" name="Freeform 64"/>
              <p:cNvSpPr>
                <a:spLocks/>
              </p:cNvSpPr>
              <p:nvPr/>
            </p:nvSpPr>
            <p:spPr bwMode="auto">
              <a:xfrm>
                <a:off x="3012" y="2982"/>
                <a:ext cx="44" cy="42"/>
              </a:xfrm>
              <a:custGeom>
                <a:avLst/>
                <a:gdLst>
                  <a:gd name="T0" fmla="*/ 43 w 44"/>
                  <a:gd name="T1" fmla="*/ 0 h 42"/>
                  <a:gd name="T2" fmla="*/ 0 w 44"/>
                  <a:gd name="T3" fmla="*/ 0 h 42"/>
                  <a:gd name="T4" fmla="*/ 0 w 44"/>
                  <a:gd name="T5" fmla="*/ 41 h 42"/>
                  <a:gd name="T6" fmla="*/ 43 w 44"/>
                  <a:gd name="T7" fmla="*/ 41 h 4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42"/>
                  <a:gd name="T14" fmla="*/ 44 w 44"/>
                  <a:gd name="T15" fmla="*/ 42 h 4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42">
                    <a:moveTo>
                      <a:pt x="43" y="0"/>
                    </a:moveTo>
                    <a:lnTo>
                      <a:pt x="0" y="0"/>
                    </a:lnTo>
                    <a:lnTo>
                      <a:pt x="0" y="41"/>
                    </a:lnTo>
                    <a:lnTo>
                      <a:pt x="43" y="41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7" name="Freeform 65"/>
              <p:cNvSpPr>
                <a:spLocks/>
              </p:cNvSpPr>
              <p:nvPr/>
            </p:nvSpPr>
            <p:spPr bwMode="auto">
              <a:xfrm>
                <a:off x="3012" y="3064"/>
                <a:ext cx="44" cy="42"/>
              </a:xfrm>
              <a:custGeom>
                <a:avLst/>
                <a:gdLst>
                  <a:gd name="T0" fmla="*/ 43 w 44"/>
                  <a:gd name="T1" fmla="*/ 0 h 42"/>
                  <a:gd name="T2" fmla="*/ 0 w 44"/>
                  <a:gd name="T3" fmla="*/ 0 h 42"/>
                  <a:gd name="T4" fmla="*/ 0 w 44"/>
                  <a:gd name="T5" fmla="*/ 41 h 42"/>
                  <a:gd name="T6" fmla="*/ 43 w 44"/>
                  <a:gd name="T7" fmla="*/ 41 h 4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42"/>
                  <a:gd name="T14" fmla="*/ 44 w 44"/>
                  <a:gd name="T15" fmla="*/ 42 h 4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42">
                    <a:moveTo>
                      <a:pt x="43" y="0"/>
                    </a:moveTo>
                    <a:lnTo>
                      <a:pt x="0" y="0"/>
                    </a:lnTo>
                    <a:lnTo>
                      <a:pt x="0" y="41"/>
                    </a:lnTo>
                    <a:lnTo>
                      <a:pt x="43" y="41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8" name="Freeform 66"/>
              <p:cNvSpPr>
                <a:spLocks/>
              </p:cNvSpPr>
              <p:nvPr/>
            </p:nvSpPr>
            <p:spPr bwMode="auto">
              <a:xfrm>
                <a:off x="3012" y="3146"/>
                <a:ext cx="44" cy="42"/>
              </a:xfrm>
              <a:custGeom>
                <a:avLst/>
                <a:gdLst>
                  <a:gd name="T0" fmla="*/ 43 w 44"/>
                  <a:gd name="T1" fmla="*/ 0 h 42"/>
                  <a:gd name="T2" fmla="*/ 0 w 44"/>
                  <a:gd name="T3" fmla="*/ 0 h 42"/>
                  <a:gd name="T4" fmla="*/ 0 w 44"/>
                  <a:gd name="T5" fmla="*/ 41 h 42"/>
                  <a:gd name="T6" fmla="*/ 43 w 44"/>
                  <a:gd name="T7" fmla="*/ 41 h 4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42"/>
                  <a:gd name="T14" fmla="*/ 44 w 44"/>
                  <a:gd name="T15" fmla="*/ 42 h 4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42">
                    <a:moveTo>
                      <a:pt x="43" y="0"/>
                    </a:moveTo>
                    <a:lnTo>
                      <a:pt x="0" y="0"/>
                    </a:lnTo>
                    <a:lnTo>
                      <a:pt x="0" y="41"/>
                    </a:lnTo>
                    <a:lnTo>
                      <a:pt x="43" y="41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29" name="Freeform 67"/>
              <p:cNvSpPr>
                <a:spLocks/>
              </p:cNvSpPr>
              <p:nvPr/>
            </p:nvSpPr>
            <p:spPr bwMode="auto">
              <a:xfrm>
                <a:off x="2968" y="2922"/>
                <a:ext cx="45" cy="82"/>
              </a:xfrm>
              <a:custGeom>
                <a:avLst/>
                <a:gdLst>
                  <a:gd name="T0" fmla="*/ 44 w 45"/>
                  <a:gd name="T1" fmla="*/ 0 h 82"/>
                  <a:gd name="T2" fmla="*/ 0 w 45"/>
                  <a:gd name="T3" fmla="*/ 0 h 82"/>
                  <a:gd name="T4" fmla="*/ 0 w 45"/>
                  <a:gd name="T5" fmla="*/ 81 h 82"/>
                  <a:gd name="T6" fmla="*/ 44 w 45"/>
                  <a:gd name="T7" fmla="*/ 81 h 8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5"/>
                  <a:gd name="T13" fmla="*/ 0 h 82"/>
                  <a:gd name="T14" fmla="*/ 45 w 45"/>
                  <a:gd name="T15" fmla="*/ 82 h 8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" h="82">
                    <a:moveTo>
                      <a:pt x="44" y="0"/>
                    </a:moveTo>
                    <a:lnTo>
                      <a:pt x="0" y="0"/>
                    </a:lnTo>
                    <a:lnTo>
                      <a:pt x="0" y="81"/>
                    </a:lnTo>
                    <a:lnTo>
                      <a:pt x="44" y="81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30" name="Freeform 68"/>
              <p:cNvSpPr>
                <a:spLocks/>
              </p:cNvSpPr>
              <p:nvPr/>
            </p:nvSpPr>
            <p:spPr bwMode="auto">
              <a:xfrm>
                <a:off x="2968" y="3085"/>
                <a:ext cx="45" cy="83"/>
              </a:xfrm>
              <a:custGeom>
                <a:avLst/>
                <a:gdLst>
                  <a:gd name="T0" fmla="*/ 44 w 45"/>
                  <a:gd name="T1" fmla="*/ 0 h 83"/>
                  <a:gd name="T2" fmla="*/ 0 w 45"/>
                  <a:gd name="T3" fmla="*/ 0 h 83"/>
                  <a:gd name="T4" fmla="*/ 0 w 45"/>
                  <a:gd name="T5" fmla="*/ 82 h 83"/>
                  <a:gd name="T6" fmla="*/ 44 w 45"/>
                  <a:gd name="T7" fmla="*/ 82 h 8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5"/>
                  <a:gd name="T13" fmla="*/ 0 h 83"/>
                  <a:gd name="T14" fmla="*/ 45 w 45"/>
                  <a:gd name="T15" fmla="*/ 83 h 8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" h="83">
                    <a:moveTo>
                      <a:pt x="44" y="0"/>
                    </a:moveTo>
                    <a:lnTo>
                      <a:pt x="0" y="0"/>
                    </a:lnTo>
                    <a:lnTo>
                      <a:pt x="0" y="82"/>
                    </a:lnTo>
                    <a:lnTo>
                      <a:pt x="44" y="82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31" name="Freeform 69"/>
              <p:cNvSpPr>
                <a:spLocks/>
              </p:cNvSpPr>
              <p:nvPr/>
            </p:nvSpPr>
            <p:spPr bwMode="auto">
              <a:xfrm>
                <a:off x="2925" y="2962"/>
                <a:ext cx="44" cy="165"/>
              </a:xfrm>
              <a:custGeom>
                <a:avLst/>
                <a:gdLst>
                  <a:gd name="T0" fmla="*/ 43 w 44"/>
                  <a:gd name="T1" fmla="*/ 0 h 165"/>
                  <a:gd name="T2" fmla="*/ 0 w 44"/>
                  <a:gd name="T3" fmla="*/ 0 h 165"/>
                  <a:gd name="T4" fmla="*/ 0 w 44"/>
                  <a:gd name="T5" fmla="*/ 164 h 165"/>
                  <a:gd name="T6" fmla="*/ 43 w 44"/>
                  <a:gd name="T7" fmla="*/ 164 h 1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165"/>
                  <a:gd name="T14" fmla="*/ 44 w 44"/>
                  <a:gd name="T15" fmla="*/ 165 h 1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165">
                    <a:moveTo>
                      <a:pt x="43" y="0"/>
                    </a:moveTo>
                    <a:lnTo>
                      <a:pt x="0" y="0"/>
                    </a:lnTo>
                    <a:lnTo>
                      <a:pt x="0" y="164"/>
                    </a:lnTo>
                    <a:lnTo>
                      <a:pt x="43" y="16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32" name="Line 70"/>
              <p:cNvSpPr>
                <a:spLocks noChangeShapeType="1"/>
              </p:cNvSpPr>
              <p:nvPr/>
            </p:nvSpPr>
            <p:spPr bwMode="auto">
              <a:xfrm flipH="1">
                <a:off x="2882" y="3045"/>
                <a:ext cx="4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15406" name="Line 71"/>
          <p:cNvSpPr>
            <a:spLocks noChangeShapeType="1"/>
          </p:cNvSpPr>
          <p:nvPr/>
        </p:nvSpPr>
        <p:spPr bwMode="auto">
          <a:xfrm flipH="1" flipV="1">
            <a:off x="3760788" y="4829175"/>
            <a:ext cx="490537" cy="125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407" name="Line 72"/>
          <p:cNvSpPr>
            <a:spLocks noChangeShapeType="1"/>
          </p:cNvSpPr>
          <p:nvPr/>
        </p:nvSpPr>
        <p:spPr bwMode="auto">
          <a:xfrm>
            <a:off x="3556000" y="5033963"/>
            <a:ext cx="1588" cy="263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439738" y="3763963"/>
            <a:ext cx="8337550" cy="465137"/>
            <a:chOff x="313" y="2235"/>
            <a:chExt cx="4563" cy="403"/>
          </a:xfrm>
        </p:grpSpPr>
        <p:sp>
          <p:nvSpPr>
            <p:cNvPr id="15411" name="Rectangle 74"/>
            <p:cNvSpPr>
              <a:spLocks noChangeArrowheads="1"/>
            </p:cNvSpPr>
            <p:nvPr/>
          </p:nvSpPr>
          <p:spPr bwMode="blackWhite">
            <a:xfrm>
              <a:off x="440" y="2244"/>
              <a:ext cx="4340" cy="349"/>
            </a:xfrm>
            <a:prstGeom prst="rect">
              <a:avLst/>
            </a:prstGeom>
            <a:gradFill rotWithShape="0">
              <a:gsLst>
                <a:gs pos="0">
                  <a:srgbClr val="4D0808"/>
                </a:gs>
                <a:gs pos="14999">
                  <a:srgbClr val="FF0300"/>
                </a:gs>
                <a:gs pos="27499">
                  <a:srgbClr val="FF7A00"/>
                </a:gs>
                <a:gs pos="50000">
                  <a:srgbClr val="FFF200"/>
                </a:gs>
                <a:gs pos="72501">
                  <a:srgbClr val="FF7A00"/>
                </a:gs>
                <a:gs pos="85001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kumimoji="0" lang="zh-TW" altLang="zh-TW" sz="3200">
                <a:latin typeface="Times New Roman" pitchFamily="18" charset="0"/>
              </a:endParaRPr>
            </a:p>
          </p:txBody>
        </p:sp>
        <p:sp>
          <p:nvSpPr>
            <p:cNvPr id="15412" name="Oval 75"/>
            <p:cNvSpPr>
              <a:spLocks noChangeArrowheads="1"/>
            </p:cNvSpPr>
            <p:nvPr/>
          </p:nvSpPr>
          <p:spPr bwMode="blackWhite">
            <a:xfrm>
              <a:off x="4664" y="2243"/>
              <a:ext cx="212" cy="347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413" name="Oval 76"/>
            <p:cNvSpPr>
              <a:spLocks noChangeArrowheads="1"/>
            </p:cNvSpPr>
            <p:nvPr/>
          </p:nvSpPr>
          <p:spPr bwMode="blackWhite">
            <a:xfrm>
              <a:off x="313" y="2235"/>
              <a:ext cx="256" cy="356"/>
            </a:xfrm>
            <a:prstGeom prst="ellipse">
              <a:avLst/>
            </a:prstGeom>
            <a:gradFill rotWithShape="0">
              <a:gsLst>
                <a:gs pos="0">
                  <a:srgbClr val="4D0808"/>
                </a:gs>
                <a:gs pos="14999">
                  <a:srgbClr val="FF0300"/>
                </a:gs>
                <a:gs pos="27499">
                  <a:srgbClr val="FF7A00"/>
                </a:gs>
                <a:gs pos="50000">
                  <a:srgbClr val="FFF200"/>
                </a:gs>
                <a:gs pos="72501">
                  <a:srgbClr val="FF7A00"/>
                </a:gs>
                <a:gs pos="85001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414" name="Text Box 77"/>
            <p:cNvSpPr txBox="1">
              <a:spLocks noChangeArrowheads="1"/>
            </p:cNvSpPr>
            <p:nvPr/>
          </p:nvSpPr>
          <p:spPr bwMode="blackWhite">
            <a:xfrm>
              <a:off x="2267" y="2242"/>
              <a:ext cx="545" cy="396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kumimoji="0" lang="en-US" altLang="zh-TW" sz="2400" b="1"/>
                <a:t>MIGO</a:t>
              </a:r>
            </a:p>
          </p:txBody>
        </p:sp>
      </p:grpSp>
      <p:sp>
        <p:nvSpPr>
          <p:cNvPr id="15409" name="Text Box 78"/>
          <p:cNvSpPr txBox="1">
            <a:spLocks noChangeArrowheads="1"/>
          </p:cNvSpPr>
          <p:nvPr/>
        </p:nvSpPr>
        <p:spPr bwMode="auto">
          <a:xfrm>
            <a:off x="457200" y="6096000"/>
            <a:ext cx="677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400" b="1" i="1" u="sng">
                <a:solidFill>
                  <a:srgbClr val="000099"/>
                </a:solidFill>
                <a:ea typeface="華康粗圓體" pitchFamily="49" charset="-120"/>
              </a:rPr>
              <a:t>MIGO BUS + Adapter + Advances Apps</a:t>
            </a:r>
            <a:r>
              <a:rPr kumimoji="0" lang="zh-TW" altLang="en-US" sz="2400" b="1" i="1" u="sng">
                <a:solidFill>
                  <a:srgbClr val="000099"/>
                </a:solidFill>
                <a:ea typeface="華康粗圓體" pitchFamily="49" charset="-120"/>
              </a:rPr>
              <a:t>之應用</a:t>
            </a:r>
          </a:p>
        </p:txBody>
      </p:sp>
      <p:sp>
        <p:nvSpPr>
          <p:cNvPr id="2140239" name="Rectangle 79"/>
          <p:cNvSpPr>
            <a:spLocks noGrp="1" noChangeArrowheads="1"/>
          </p:cNvSpPr>
          <p:nvPr>
            <p:ph type="title"/>
          </p:nvPr>
        </p:nvSpPr>
        <p:spPr bwMode="gray"/>
        <p:txBody>
          <a:bodyPr/>
          <a:lstStyle/>
          <a:p>
            <a:pPr eaLnBrk="1" hangingPunct="1">
              <a:defRPr/>
            </a:pPr>
            <a:r>
              <a:rPr lang="en-US" altLang="zh-TW" sz="3200" smtClean="0"/>
              <a:t>MIGO eBiz solution pkg. for Enterprise</a:t>
            </a:r>
          </a:p>
        </p:txBody>
      </p:sp>
    </p:spTree>
  </p:cSld>
  <p:clrMapOvr>
    <a:masterClrMapping/>
  </p:clrMapOvr>
  <p:transition spd="slow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521BF-F9E2-4FB8-8061-E334DE8C3C80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556930" name="Rectangle 2"/>
          <p:cNvSpPr>
            <a:spLocks noChangeArrowheads="1"/>
          </p:cNvSpPr>
          <p:nvPr/>
        </p:nvSpPr>
        <p:spPr bwMode="auto">
          <a:xfrm>
            <a:off x="971550" y="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網路進化三部曲</a:t>
            </a:r>
          </a:p>
        </p:txBody>
      </p:sp>
      <p:pic>
        <p:nvPicPr>
          <p:cNvPr id="143364" name="Picture 3" descr="swed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3188" y="3498850"/>
            <a:ext cx="17462" cy="1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56932" name="Picture 4" descr="hand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412875"/>
            <a:ext cx="4440238" cy="4495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43366" name="Text Box 5"/>
          <p:cNvSpPr txBox="1">
            <a:spLocks noChangeArrowheads="1"/>
          </p:cNvSpPr>
          <p:nvPr/>
        </p:nvSpPr>
        <p:spPr bwMode="auto">
          <a:xfrm>
            <a:off x="7415213" y="5081588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kumimoji="0" lang="en-US" altLang="zh-TW" sz="2400">
                <a:solidFill>
                  <a:srgbClr val="FF0000"/>
                </a:solidFill>
                <a:latin typeface="Andy" pitchFamily="66" charset="0"/>
              </a:rPr>
              <a:t>“Our” Web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15213" y="1624013"/>
            <a:ext cx="1524000" cy="2498725"/>
            <a:chOff x="4800" y="1200"/>
            <a:chExt cx="960" cy="1574"/>
          </a:xfrm>
        </p:grpSpPr>
        <p:sp>
          <p:nvSpPr>
            <p:cNvPr id="143374" name="Text Box 7"/>
            <p:cNvSpPr txBox="1">
              <a:spLocks noChangeArrowheads="1"/>
            </p:cNvSpPr>
            <p:nvPr/>
          </p:nvSpPr>
          <p:spPr bwMode="auto">
            <a:xfrm>
              <a:off x="4848" y="2256"/>
              <a:ext cx="91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kumimoji="0" lang="en-US" altLang="zh-TW" sz="2400">
                  <a:solidFill>
                    <a:srgbClr val="FF0000"/>
                  </a:solidFill>
                  <a:latin typeface="Andy" pitchFamily="66" charset="0"/>
                </a:rPr>
                <a:t>“My” Web</a:t>
              </a:r>
            </a:p>
          </p:txBody>
        </p:sp>
        <p:sp>
          <p:nvSpPr>
            <p:cNvPr id="143375" name="Text Box 8"/>
            <p:cNvSpPr txBox="1">
              <a:spLocks noChangeArrowheads="1"/>
            </p:cNvSpPr>
            <p:nvPr/>
          </p:nvSpPr>
          <p:spPr bwMode="auto">
            <a:xfrm>
              <a:off x="4800" y="1200"/>
              <a:ext cx="96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kumimoji="0" lang="en-US" altLang="zh-TW" sz="2400">
                  <a:solidFill>
                    <a:srgbClr val="FF0000"/>
                  </a:solidFill>
                  <a:latin typeface="Andy" pitchFamily="66" charset="0"/>
                </a:rPr>
                <a:t>“The” Web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127625" y="1489075"/>
            <a:ext cx="2060575" cy="4419600"/>
            <a:chOff x="3408" y="1056"/>
            <a:chExt cx="1298" cy="2784"/>
          </a:xfrm>
        </p:grpSpPr>
        <p:sp>
          <p:nvSpPr>
            <p:cNvPr id="143369" name="AutoShape 10"/>
            <p:cNvSpPr>
              <a:spLocks noChangeArrowheads="1"/>
            </p:cNvSpPr>
            <p:nvPr/>
          </p:nvSpPr>
          <p:spPr bwMode="auto">
            <a:xfrm>
              <a:off x="3888" y="2784"/>
              <a:ext cx="328" cy="480"/>
            </a:xfrm>
            <a:prstGeom prst="downArrow">
              <a:avLst>
                <a:gd name="adj1" fmla="val 50000"/>
                <a:gd name="adj2" fmla="val 3658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556939" name="AutoShape 11"/>
            <p:cNvSpPr>
              <a:spLocks noChangeArrowheads="1"/>
            </p:cNvSpPr>
            <p:nvPr/>
          </p:nvSpPr>
          <p:spPr bwMode="auto">
            <a:xfrm>
              <a:off x="3408" y="1056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>
                    <a:alpha val="94000"/>
                  </a:srgbClr>
                </a:gs>
                <a:gs pos="100000">
                  <a:srgbClr val="CCFFFF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Public</a:t>
              </a:r>
            </a:p>
          </p:txBody>
        </p:sp>
        <p:sp>
          <p:nvSpPr>
            <p:cNvPr id="143371" name="AutoShape 12"/>
            <p:cNvSpPr>
              <a:spLocks noChangeArrowheads="1"/>
            </p:cNvSpPr>
            <p:nvPr/>
          </p:nvSpPr>
          <p:spPr bwMode="auto">
            <a:xfrm>
              <a:off x="3888" y="1632"/>
              <a:ext cx="328" cy="480"/>
            </a:xfrm>
            <a:prstGeom prst="downArrow">
              <a:avLst>
                <a:gd name="adj1" fmla="val 50000"/>
                <a:gd name="adj2" fmla="val 3658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556941" name="AutoShape 13"/>
            <p:cNvSpPr>
              <a:spLocks noChangeArrowheads="1"/>
            </p:cNvSpPr>
            <p:nvPr/>
          </p:nvSpPr>
          <p:spPr bwMode="auto">
            <a:xfrm>
              <a:off x="3408" y="2208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>
                    <a:alpha val="94000"/>
                  </a:srgbClr>
                </a:gs>
                <a:gs pos="100000">
                  <a:srgbClr val="CCFFFF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Personal</a:t>
              </a:r>
            </a:p>
          </p:txBody>
        </p:sp>
        <p:sp>
          <p:nvSpPr>
            <p:cNvPr id="2556942" name="AutoShape 14"/>
            <p:cNvSpPr>
              <a:spLocks noChangeArrowheads="1"/>
            </p:cNvSpPr>
            <p:nvPr/>
          </p:nvSpPr>
          <p:spPr bwMode="auto">
            <a:xfrm>
              <a:off x="3408" y="3312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6F96B">
                    <a:alpha val="94000"/>
                  </a:srgbClr>
                </a:gs>
                <a:gs pos="100000">
                  <a:srgbClr val="F6F96B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Social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BF1559-11A7-4B69-9791-373AC2F579DB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65400"/>
            <a:ext cx="8569325" cy="2016125"/>
          </a:xfrm>
        </p:spPr>
        <p:txBody>
          <a:bodyPr/>
          <a:lstStyle/>
          <a:p>
            <a:pPr algn="l" eaLnBrk="1" hangingPunct="1"/>
            <a:r>
              <a:rPr lang="zh-TW" altLang="en-US" sz="2800" b="1" dirty="0" smtClean="0">
                <a:solidFill>
                  <a:srgbClr val="FF0000"/>
                </a:solidFill>
              </a:rPr>
              <a:t>它不是</a:t>
            </a:r>
            <a:r>
              <a:rPr lang="zh-TW" altLang="en-US" sz="2800" dirty="0" smtClean="0">
                <a:solidFill>
                  <a:srgbClr val="FF0000"/>
                </a:solidFill>
              </a:rPr>
              <a:t>一種技術標準，也沒有絕對或統一的規格。</a:t>
            </a:r>
            <a:br>
              <a:rPr lang="zh-TW" altLang="en-US" sz="2800" dirty="0" smtClean="0">
                <a:solidFill>
                  <a:srgbClr val="FF0000"/>
                </a:solidFill>
              </a:rPr>
            </a:br>
            <a:r>
              <a:rPr lang="zh-TW" altLang="en-US" sz="2800" dirty="0" smtClean="0">
                <a:solidFill>
                  <a:srgbClr val="FF0000"/>
                </a:solidFill>
              </a:rPr>
              <a:t/>
            </a:r>
            <a:br>
              <a:rPr lang="zh-TW" altLang="en-US" sz="2800" dirty="0" smtClean="0">
                <a:solidFill>
                  <a:srgbClr val="FF0000"/>
                </a:solidFill>
              </a:rPr>
            </a:br>
            <a:r>
              <a:rPr lang="zh-TW" altLang="en-US" sz="2800" b="1" dirty="0" smtClean="0">
                <a:solidFill>
                  <a:srgbClr val="FF0000"/>
                </a:solidFill>
              </a:rPr>
              <a:t>它是</a:t>
            </a:r>
            <a:r>
              <a:rPr lang="zh-TW" altLang="en-US" sz="2800" dirty="0" smtClean="0">
                <a:solidFill>
                  <a:srgbClr val="FF0000"/>
                </a:solidFill>
              </a:rPr>
              <a:t>應用的演化，包含觀念</a:t>
            </a:r>
            <a:r>
              <a:rPr lang="en-US" altLang="zh-TW" sz="2800" dirty="0" smtClean="0">
                <a:solidFill>
                  <a:srgbClr val="FF0000"/>
                </a:solidFill>
              </a:rPr>
              <a:t>, </a:t>
            </a:r>
            <a:r>
              <a:rPr lang="zh-TW" altLang="en-US" sz="2800" dirty="0" smtClean="0">
                <a:solidFill>
                  <a:srgbClr val="FF0000"/>
                </a:solidFill>
              </a:rPr>
              <a:t>習慣</a:t>
            </a:r>
            <a:r>
              <a:rPr lang="en-US" altLang="zh-TW" sz="2800" dirty="0" smtClean="0">
                <a:solidFill>
                  <a:srgbClr val="FF0000"/>
                </a:solidFill>
              </a:rPr>
              <a:t>, </a:t>
            </a:r>
            <a:r>
              <a:rPr lang="zh-TW" altLang="en-US" sz="2800" dirty="0" smtClean="0">
                <a:solidFill>
                  <a:srgbClr val="FF0000"/>
                </a:solidFill>
              </a:rPr>
              <a:t>應用方法與技術。</a:t>
            </a:r>
          </a:p>
        </p:txBody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267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dirty="0" smtClean="0"/>
          </a:p>
          <a:p>
            <a:pPr eaLnBrk="1" hangingPunct="1"/>
            <a:endParaRPr lang="en-US" altLang="zh-TW" dirty="0" smtClean="0"/>
          </a:p>
        </p:txBody>
      </p:sp>
      <p:sp>
        <p:nvSpPr>
          <p:cNvPr id="144389" name="Rectangle 4"/>
          <p:cNvSpPr>
            <a:spLocks noChangeArrowheads="1"/>
          </p:cNvSpPr>
          <p:nvPr/>
        </p:nvSpPr>
        <p:spPr bwMode="auto">
          <a:xfrm>
            <a:off x="1474788" y="1630363"/>
            <a:ext cx="59769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altLang="zh-TW" sz="2800" b="1">
                <a:solidFill>
                  <a:schemeClr val="accent2"/>
                </a:solidFill>
              </a:rPr>
              <a:t>PChome </a:t>
            </a:r>
            <a:r>
              <a:rPr kumimoji="0" lang="zh-TW" altLang="en-US" sz="2800" b="1">
                <a:solidFill>
                  <a:schemeClr val="accent2"/>
                </a:solidFill>
              </a:rPr>
              <a:t>對於 </a:t>
            </a:r>
            <a:r>
              <a:rPr kumimoji="0" lang="en-US" altLang="zh-TW" sz="4800" b="1">
                <a:solidFill>
                  <a:schemeClr val="accent2"/>
                </a:solidFill>
              </a:rPr>
              <a:t>w</a:t>
            </a:r>
            <a:r>
              <a:rPr lang="en-US" altLang="zh-TW" sz="4800" b="1">
                <a:solidFill>
                  <a:schemeClr val="accent2"/>
                </a:solidFill>
              </a:rPr>
              <a:t>eb2.0</a:t>
            </a:r>
            <a:endParaRPr lang="en-US" altLang="zh-TW" sz="4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524FE4-B605-45DB-A7F3-C0CB7169C59D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45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1270000"/>
            <a:ext cx="3241675" cy="2590800"/>
          </a:xfrm>
          <a:noFill/>
        </p:spPr>
        <p:txBody>
          <a:bodyPr/>
          <a:lstStyle/>
          <a:p>
            <a:pPr eaLnBrk="1" hangingPunct="1"/>
            <a:r>
              <a:rPr lang="zh-TW" altLang="en-US" sz="20000" b="1" smtClean="0">
                <a:solidFill>
                  <a:schemeClr val="accent2"/>
                </a:solidFill>
              </a:rPr>
              <a:t>，</a:t>
            </a:r>
          </a:p>
        </p:txBody>
      </p:sp>
      <p:sp>
        <p:nvSpPr>
          <p:cNvPr id="145412" name="Rectangle 3"/>
          <p:cNvSpPr>
            <a:spLocks noChangeArrowheads="1"/>
          </p:cNvSpPr>
          <p:nvPr/>
        </p:nvSpPr>
        <p:spPr bwMode="auto">
          <a:xfrm>
            <a:off x="2268538" y="3716338"/>
            <a:ext cx="44640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TW" sz="2400" b="1" dirty="0">
                <a:solidFill>
                  <a:srgbClr val="FF0000"/>
                </a:solidFill>
              </a:rPr>
              <a:t>1.0</a:t>
            </a:r>
            <a:r>
              <a:rPr lang="zh-TW" altLang="en-US" sz="2400" b="1" dirty="0">
                <a:solidFill>
                  <a:srgbClr val="FF0000"/>
                </a:solidFill>
              </a:rPr>
              <a:t>演化至</a:t>
            </a:r>
            <a:r>
              <a:rPr lang="en-US" altLang="zh-TW" sz="2400" b="1" dirty="0">
                <a:solidFill>
                  <a:srgbClr val="FF0000"/>
                </a:solidFill>
              </a:rPr>
              <a:t>2.0</a:t>
            </a:r>
            <a:br>
              <a:rPr lang="en-US" altLang="zh-TW" sz="2400" b="1" dirty="0">
                <a:solidFill>
                  <a:srgbClr val="FF0000"/>
                </a:solidFill>
              </a:rPr>
            </a:br>
            <a:r>
              <a:rPr lang="zh-TW" altLang="en-US" sz="2400" b="1" dirty="0">
                <a:solidFill>
                  <a:srgbClr val="FF0000"/>
                </a:solidFill>
              </a:rPr>
              <a:t>百花齊放的同時</a:t>
            </a:r>
            <a:br>
              <a:rPr lang="zh-TW" altLang="en-US" sz="2400" b="1" dirty="0">
                <a:solidFill>
                  <a:srgbClr val="FF0000"/>
                </a:solidFill>
              </a:rPr>
            </a:br>
            <a:r>
              <a:rPr lang="zh-TW" altLang="en-US" sz="2400" b="1" dirty="0">
                <a:solidFill>
                  <a:srgbClr val="FF0000"/>
                </a:solidFill>
              </a:rPr>
              <a:t>逗號代表更深刻的理性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9</TotalTime>
  <Words>600</Words>
  <Application>Microsoft Office PowerPoint</Application>
  <PresentationFormat>如螢幕大小 (4:3)</PresentationFormat>
  <Paragraphs>123</Paragraphs>
  <Slides>15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15</vt:i4>
      </vt:variant>
    </vt:vector>
  </HeadingPairs>
  <TitlesOfParts>
    <vt:vector size="26" baseType="lpstr">
      <vt:lpstr>Andy</vt:lpstr>
      <vt:lpstr>Arial Unicode MS</vt:lpstr>
      <vt:lpstr>華康粗圓體</vt:lpstr>
      <vt:lpstr>新細明體</vt:lpstr>
      <vt:lpstr>標楷體</vt:lpstr>
      <vt:lpstr>Arial</vt:lpstr>
      <vt:lpstr>Symbol</vt:lpstr>
      <vt:lpstr>Times New Roman</vt:lpstr>
      <vt:lpstr>教學目標</vt:lpstr>
      <vt:lpstr>多媒體項目</vt:lpstr>
      <vt:lpstr>點陣圖影像</vt:lpstr>
      <vt:lpstr>全球化企業電子化應用 Global e-Business </vt:lpstr>
      <vt:lpstr>全球企業電子化應用的驅動因素 </vt:lpstr>
      <vt:lpstr>全球化IT平台</vt:lpstr>
      <vt:lpstr>企業資訊系統整合 (Enterprise Application Integration, EAI) </vt:lpstr>
      <vt:lpstr>The 7 layers of EAI</vt:lpstr>
      <vt:lpstr>MIGO eBiz solution pkg. for Enterprise</vt:lpstr>
      <vt:lpstr>PowerPoint 簡報</vt:lpstr>
      <vt:lpstr>它不是一種技術標準，也沒有絕對或統一的規格。  它是應用的演化，包含觀念, 習慣, 應用方法與技術。</vt:lpstr>
      <vt:lpstr>，</vt:lpstr>
      <vt:lpstr>PowerPoint 簡報</vt:lpstr>
      <vt:lpstr>？</vt:lpstr>
      <vt:lpstr>PowerPoint 簡報</vt:lpstr>
      <vt:lpstr>Web 2.0</vt:lpstr>
      <vt:lpstr>Social Networking Service</vt:lpstr>
      <vt:lpstr>Social Networking Service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全球化企業電子化應用 Global e-Business</dc:title>
  <dc:creator>Your User Name</dc:creator>
  <cp:lastModifiedBy>George Lee</cp:lastModifiedBy>
  <cp:revision>4</cp:revision>
  <dcterms:created xsi:type="dcterms:W3CDTF">2010-07-17T03:22:22Z</dcterms:created>
  <dcterms:modified xsi:type="dcterms:W3CDTF">2017-09-12T07:38:25Z</dcterms:modified>
</cp:coreProperties>
</file>